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61" r:id="rId2"/>
    <p:sldId id="257" r:id="rId3"/>
    <p:sldId id="271" r:id="rId4"/>
    <p:sldId id="273" r:id="rId5"/>
    <p:sldId id="274" r:id="rId6"/>
    <p:sldId id="275" r:id="rId7"/>
    <p:sldId id="276" r:id="rId8"/>
    <p:sldId id="302" r:id="rId9"/>
    <p:sldId id="303" r:id="rId10"/>
    <p:sldId id="304" r:id="rId11"/>
    <p:sldId id="305" r:id="rId12"/>
    <p:sldId id="291" r:id="rId13"/>
    <p:sldId id="306" r:id="rId14"/>
    <p:sldId id="307" r:id="rId15"/>
    <p:sldId id="308" r:id="rId16"/>
    <p:sldId id="309" r:id="rId17"/>
    <p:sldId id="310" r:id="rId18"/>
    <p:sldId id="311" r:id="rId19"/>
    <p:sldId id="313" r:id="rId20"/>
    <p:sldId id="312" r:id="rId21"/>
    <p:sldId id="314" r:id="rId22"/>
    <p:sldId id="315" r:id="rId23"/>
    <p:sldId id="316" r:id="rId24"/>
    <p:sldId id="317" r:id="rId25"/>
    <p:sldId id="318" r:id="rId26"/>
    <p:sldId id="319" r:id="rId27"/>
    <p:sldId id="320" r:id="rId28"/>
  </p:sldIdLst>
  <p:sldSz cx="12192000" cy="6858000"/>
  <p:notesSz cx="6858000" cy="9144000"/>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3079" autoAdjust="0"/>
  </p:normalViewPr>
  <p:slideViewPr>
    <p:cSldViewPr snapToGrid="0">
      <p:cViewPr varScale="1">
        <p:scale>
          <a:sx n="114" d="100"/>
          <a:sy n="114" d="100"/>
        </p:scale>
        <p:origin x="414" y="216"/>
      </p:cViewPr>
      <p:guideLst>
        <p:guide pos="3840"/>
        <p:guide orient="horz" pos="216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99" d="100"/>
          <a:sy n="99"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0176C01-2996-41EA-87C6-D94E8BA12DB2}" type="datetime2">
              <a:rPr lang="zh-CN" altLang="en-US" smtClean="0">
                <a:latin typeface="微软雅黑" panose="020B0503020204020204" pitchFamily="34" charset="-122"/>
                <a:ea typeface="微软雅黑" panose="020B0503020204020204" pitchFamily="34" charset="-122"/>
              </a:rPr>
              <a:t>2019年10月7日</a:t>
            </a:fld>
            <a:endParaRPr lang="zh-CN" altLang="en-US" dirty="0">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CN" altLang="en-US" dirty="0">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604A0D4-B89B-4ADD-AF9E-38636B40EE4E}" type="slidenum">
              <a:rPr lang="en-US" altLang="zh-CN" smtClean="0">
                <a:latin typeface="微软雅黑" panose="020B0503020204020204" pitchFamily="34" charset="-122"/>
                <a:ea typeface="微软雅黑" panose="020B0503020204020204" pitchFamily="34" charset="-122"/>
              </a:rPr>
              <a:t>‹#›</a:t>
            </a:fld>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EA50F75F-AD11-4973-BAED-59A0098129E9}" type="datetime2">
              <a:rPr lang="zh-CN" altLang="en-US" smtClean="0"/>
              <a:pPr/>
              <a:t>2019年10月7日</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zh-CN" altLang="en-US" dirty="0"/>
          </a:p>
        </p:txBody>
      </p:sp>
      <p:sp>
        <p:nvSpPr>
          <p:cNvPr id="5" name="备注占位符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82869989-EB00-4EE7-BCB5-25BDC5BB29F8}" type="slidenum">
              <a:rPr lang="en-US" altLang="zh-CN" smtClean="0"/>
              <a:pPr/>
              <a:t>‹#›</a:t>
            </a:fld>
            <a:endParaRPr lang="zh-CN"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82869989-EB00-4EE7-BCB5-25BDC5BB29F8}" type="slidenum">
              <a:rPr lang="en-US" altLang="zh-CN" smtClean="0"/>
              <a:t>1</a:t>
            </a:fld>
            <a:endParaRPr lang="zh-CN" altLang="en-US" dirty="0"/>
          </a:p>
        </p:txBody>
      </p:sp>
    </p:spTree>
    <p:extLst>
      <p:ext uri="{BB962C8B-B14F-4D97-AF65-F5344CB8AC3E}">
        <p14:creationId xmlns:p14="http://schemas.microsoft.com/office/powerpoint/2010/main" val="2019249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10</a:t>
            </a:fld>
            <a:endParaRPr lang="zh-CN" altLang="en-US" dirty="0"/>
          </a:p>
        </p:txBody>
      </p:sp>
    </p:spTree>
    <p:extLst>
      <p:ext uri="{BB962C8B-B14F-4D97-AF65-F5344CB8AC3E}">
        <p14:creationId xmlns:p14="http://schemas.microsoft.com/office/powerpoint/2010/main" val="3487736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11</a:t>
            </a:fld>
            <a:endParaRPr lang="zh-CN" altLang="en-US" dirty="0"/>
          </a:p>
        </p:txBody>
      </p:sp>
    </p:spTree>
    <p:extLst>
      <p:ext uri="{BB962C8B-B14F-4D97-AF65-F5344CB8AC3E}">
        <p14:creationId xmlns:p14="http://schemas.microsoft.com/office/powerpoint/2010/main" val="3672506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12</a:t>
            </a:fld>
            <a:endParaRPr lang="zh-CN" altLang="en-US" dirty="0"/>
          </a:p>
        </p:txBody>
      </p:sp>
    </p:spTree>
    <p:extLst>
      <p:ext uri="{BB962C8B-B14F-4D97-AF65-F5344CB8AC3E}">
        <p14:creationId xmlns:p14="http://schemas.microsoft.com/office/powerpoint/2010/main" val="2606619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13</a:t>
            </a:fld>
            <a:endParaRPr lang="zh-CN" altLang="en-US" dirty="0"/>
          </a:p>
        </p:txBody>
      </p:sp>
    </p:spTree>
    <p:extLst>
      <p:ext uri="{BB962C8B-B14F-4D97-AF65-F5344CB8AC3E}">
        <p14:creationId xmlns:p14="http://schemas.microsoft.com/office/powerpoint/2010/main" val="2888003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r>
              <a:rPr lang="en-US" altLang="zh-TW" sz="12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Likert</a:t>
            </a:r>
            <a:r>
              <a:rPr lang="zh-CN" altLang="en-US" sz="12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量表</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是一种</a:t>
            </a:r>
            <a:r>
              <a:rPr lang="zh-CN" altLang="en-US" sz="1200" b="0" i="0" u="none" strike="noStrike" kern="1200" dirty="0">
                <a:solidFill>
                  <a:schemeClr val="tx1"/>
                </a:solidFill>
                <a:effectLst/>
                <a:latin typeface="微软雅黑" panose="020B0503020204020204" pitchFamily="34" charset="-122"/>
                <a:ea typeface="微软雅黑" panose="020B0503020204020204" pitchFamily="34" charset="-122"/>
                <a:cs typeface="+mn-cs"/>
              </a:rPr>
              <a:t>心理</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反应量表，受測者指出自己对该项陈述的认同程度。</a:t>
            </a:r>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14</a:t>
            </a:fld>
            <a:endParaRPr lang="zh-CN" altLang="en-US" dirty="0"/>
          </a:p>
        </p:txBody>
      </p:sp>
    </p:spTree>
    <p:extLst>
      <p:ext uri="{BB962C8B-B14F-4D97-AF65-F5344CB8AC3E}">
        <p14:creationId xmlns:p14="http://schemas.microsoft.com/office/powerpoint/2010/main" val="2678366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a:lnSpc>
                <a:spcPct val="150000"/>
              </a:lnSpc>
            </a:pPr>
            <a:r>
              <a:rPr lang="zh-TW" altLang="en-US" sz="1200" dirty="0">
                <a:latin typeface="標楷體" panose="03000509000000000000" pitchFamily="65" charset="-120"/>
                <a:ea typeface="標楷體" panose="03000509000000000000" pitchFamily="65" charset="-120"/>
                <a:sym typeface="Arial" panose="020B0604020202020204" pitchFamily="34" charset="0"/>
              </a:rPr>
              <a:t>在線商店感知</a:t>
            </a:r>
            <a:r>
              <a:rPr lang="zh-CN" altLang="en-US" sz="1200" dirty="0">
                <a:latin typeface="標楷體" panose="03000509000000000000" pitchFamily="65" charset="-120"/>
                <a:ea typeface="標楷體" panose="03000509000000000000" pitchFamily="65" charset="-120"/>
                <a:sym typeface="Arial" panose="020B0604020202020204" pitchFamily="34" charset="0"/>
              </a:rPr>
              <a:t>測量：</a:t>
            </a:r>
            <a:r>
              <a:rPr lang="en-US" altLang="zh-CN" sz="1200" dirty="0">
                <a:latin typeface="Times New Roman" panose="02020603050405020304" pitchFamily="18" charset="0"/>
                <a:cs typeface="Times New Roman" panose="02020603050405020304" pitchFamily="18" charset="0"/>
              </a:rPr>
              <a:t>Kim, Fiore, and Lee (2006)</a:t>
            </a:r>
            <a:r>
              <a:rPr lang="zh-CN" altLang="en-US" sz="1200" dirty="0">
                <a:latin typeface="標楷體" panose="03000509000000000000" pitchFamily="65" charset="-120"/>
                <a:ea typeface="標楷體" panose="03000509000000000000" pitchFamily="65" charset="-120"/>
                <a:cs typeface="Times New Roman" panose="02020603050405020304" pitchFamily="18" charset="0"/>
              </a:rPr>
              <a:t>，在線商店感知，購物樂趣和購物參與度對消費者在在線零售商的光顧行為的影響</a:t>
            </a:r>
            <a:endParaRPr lang="en-US" altLang="zh-CN" sz="1200" dirty="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en-US" sz="1200" dirty="0">
                <a:latin typeface="標楷體" panose="03000509000000000000" pitchFamily="65" charset="-120"/>
                <a:ea typeface="標楷體" panose="03000509000000000000" pitchFamily="65" charset="-120"/>
                <a:sym typeface="Arial" panose="020B0604020202020204" pitchFamily="34" charset="0"/>
              </a:rPr>
              <a:t>感知有用性</a:t>
            </a:r>
            <a:r>
              <a:rPr lang="zh-CN" altLang="en-US" sz="1200" dirty="0">
                <a:latin typeface="標楷體" panose="03000509000000000000" pitchFamily="65" charset="-120"/>
                <a:ea typeface="標楷體" panose="03000509000000000000" pitchFamily="65" charset="-120"/>
                <a:sym typeface="Arial" panose="020B0604020202020204" pitchFamily="34" charset="0"/>
              </a:rPr>
              <a:t>測量：</a:t>
            </a:r>
            <a:r>
              <a:rPr lang="en-US" altLang="zh-CN" sz="1200" dirty="0"/>
              <a:t> </a:t>
            </a:r>
            <a:r>
              <a:rPr lang="en-US" altLang="zh-CN" sz="1200" dirty="0">
                <a:latin typeface="Times New Roman" panose="02020603050405020304" pitchFamily="18" charset="0"/>
                <a:cs typeface="Times New Roman" panose="02020603050405020304" pitchFamily="18" charset="0"/>
              </a:rPr>
              <a:t>Henderson and </a:t>
            </a:r>
            <a:r>
              <a:rPr lang="en-US" altLang="zh-CN" sz="1200" dirty="0" err="1">
                <a:latin typeface="Times New Roman" panose="02020603050405020304" pitchFamily="18" charset="0"/>
                <a:cs typeface="Times New Roman" panose="02020603050405020304" pitchFamily="18" charset="0"/>
              </a:rPr>
              <a:t>Divett</a:t>
            </a:r>
            <a:r>
              <a:rPr lang="en-US" altLang="zh-CN" sz="1200" dirty="0">
                <a:latin typeface="Times New Roman" panose="02020603050405020304" pitchFamily="18" charset="0"/>
                <a:cs typeface="Times New Roman" panose="02020603050405020304" pitchFamily="18" charset="0"/>
              </a:rPr>
              <a:t> (2003)</a:t>
            </a:r>
            <a:r>
              <a:rPr lang="zh-CN" altLang="en-US" sz="1200" dirty="0">
                <a:latin typeface="標楷體" panose="03000509000000000000" pitchFamily="65" charset="-120"/>
                <a:ea typeface="標楷體" panose="03000509000000000000" pitchFamily="65" charset="-120"/>
                <a:cs typeface="Times New Roman" panose="02020603050405020304" pitchFamily="18" charset="0"/>
              </a:rPr>
              <a:t>使用，感知有用性，易用性和電子超市的使用</a:t>
            </a:r>
            <a:endParaRPr lang="en-US" altLang="zh-CN" sz="1200" dirty="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CN" altLang="en-US" sz="12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信任測量：</a:t>
            </a:r>
            <a:r>
              <a:rPr lang="en-US" altLang="zh-CN" sz="1200" dirty="0">
                <a:latin typeface="Times New Roman" panose="02020603050405020304" pitchFamily="18" charset="0"/>
                <a:cs typeface="Times New Roman" panose="02020603050405020304" pitchFamily="18" charset="0"/>
              </a:rPr>
              <a:t>Kim, </a:t>
            </a:r>
            <a:r>
              <a:rPr lang="en-US" altLang="zh-CN" sz="1200" dirty="0" err="1">
                <a:latin typeface="Times New Roman" panose="02020603050405020304" pitchFamily="18" charset="0"/>
                <a:cs typeface="Times New Roman" panose="02020603050405020304" pitchFamily="18" charset="0"/>
              </a:rPr>
              <a:t>Ferrin</a:t>
            </a:r>
            <a:r>
              <a:rPr lang="en-US" altLang="zh-CN" sz="1200" dirty="0">
                <a:latin typeface="Times New Roman" panose="02020603050405020304" pitchFamily="18" charset="0"/>
                <a:cs typeface="Times New Roman" panose="02020603050405020304" pitchFamily="18" charset="0"/>
              </a:rPr>
              <a:t>, and Rao (2008)</a:t>
            </a:r>
            <a:r>
              <a:rPr lang="zh-CN" altLang="en-US" sz="1200" dirty="0">
                <a:latin typeface="Times New Roman" panose="02020603050405020304" pitchFamily="18" charset="0"/>
                <a:cs typeface="Times New Roman" panose="02020603050405020304" pitchFamily="18" charset="0"/>
              </a:rPr>
              <a:t>，電子商務中基於信任的消費者決策模型：信任作用，感知到的風險及其前因</a:t>
            </a:r>
            <a:endParaRPr lang="en-US" altLang="zh-CN" sz="12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CN" altLang="en-US" sz="1200" dirty="0">
                <a:latin typeface="標楷體" panose="03000509000000000000" pitchFamily="65" charset="-120"/>
                <a:ea typeface="標楷體" panose="03000509000000000000" pitchFamily="65" charset="-120"/>
                <a:cs typeface="Times New Roman" panose="02020603050405020304" pitchFamily="18" charset="0"/>
              </a:rPr>
              <a:t>情感反應測量：</a:t>
            </a:r>
            <a:r>
              <a:rPr lang="en-US" altLang="zh-CN" sz="1200" dirty="0">
                <a:latin typeface="Times New Roman" panose="02020603050405020304" pitchFamily="18" charset="0"/>
                <a:cs typeface="Times New Roman" panose="02020603050405020304" pitchFamily="18" charset="0"/>
              </a:rPr>
              <a:t>Koo and Ju (2010)</a:t>
            </a:r>
            <a:r>
              <a:rPr lang="zh-CN" altLang="en-US" sz="1200" dirty="0">
                <a:latin typeface="Times New Roman" panose="02020603050405020304" pitchFamily="18" charset="0"/>
                <a:cs typeface="Times New Roman" panose="02020603050405020304" pitchFamily="18" charset="0"/>
              </a:rPr>
              <a:t>，氣氛和好奇心對情緒和網購意圖的相互作用</a:t>
            </a:r>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15</a:t>
            </a:fld>
            <a:endParaRPr lang="zh-CN" altLang="en-US" dirty="0"/>
          </a:p>
        </p:txBody>
      </p:sp>
    </p:spTree>
    <p:extLst>
      <p:ext uri="{BB962C8B-B14F-4D97-AF65-F5344CB8AC3E}">
        <p14:creationId xmlns:p14="http://schemas.microsoft.com/office/powerpoint/2010/main" val="3773657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16</a:t>
            </a:fld>
            <a:endParaRPr lang="zh-CN" altLang="en-US" dirty="0"/>
          </a:p>
        </p:txBody>
      </p:sp>
    </p:spTree>
    <p:extLst>
      <p:ext uri="{BB962C8B-B14F-4D97-AF65-F5344CB8AC3E}">
        <p14:creationId xmlns:p14="http://schemas.microsoft.com/office/powerpoint/2010/main" val="795387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17</a:t>
            </a:fld>
            <a:endParaRPr lang="zh-CN" altLang="en-US" dirty="0"/>
          </a:p>
        </p:txBody>
      </p:sp>
    </p:spTree>
    <p:extLst>
      <p:ext uri="{BB962C8B-B14F-4D97-AF65-F5344CB8AC3E}">
        <p14:creationId xmlns:p14="http://schemas.microsoft.com/office/powerpoint/2010/main" val="7898285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r>
              <a:rPr lang="zh-CN" altLang="en-US" sz="1200" b="1" i="0" kern="1200" dirty="0">
                <a:solidFill>
                  <a:schemeClr val="tx1"/>
                </a:solidFill>
                <a:effectLst/>
                <a:latin typeface="微软雅黑" panose="020B0503020204020204" pitchFamily="34" charset="-122"/>
                <a:ea typeface="微软雅黑" panose="020B0503020204020204" pitchFamily="34" charset="-122"/>
                <a:cs typeface="+mn-cs"/>
              </a:rPr>
              <a:t>克隆巴赫係數</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（英語：</a:t>
            </a:r>
            <a:r>
              <a:rPr lang="en-US" altLang="zh-CN" sz="1200" b="0" i="0" kern="1200" dirty="0">
                <a:solidFill>
                  <a:schemeClr val="tx1"/>
                </a:solidFill>
                <a:effectLst/>
                <a:latin typeface="微软雅黑" panose="020B0503020204020204" pitchFamily="34" charset="-122"/>
                <a:ea typeface="微软雅黑" panose="020B0503020204020204" pitchFamily="34" charset="-122"/>
                <a:cs typeface="+mn-cs"/>
              </a:rPr>
              <a:t>Cronbach's alpha</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），又稱 </a:t>
            </a:r>
            <a:r>
              <a:rPr lang="en-US" altLang="zh-CN" sz="1200" b="1" i="0" kern="1200" dirty="0">
                <a:solidFill>
                  <a:schemeClr val="tx1"/>
                </a:solidFill>
                <a:effectLst/>
                <a:latin typeface="微软雅黑" panose="020B0503020204020204" pitchFamily="34" charset="-122"/>
                <a:ea typeface="微软雅黑" panose="020B0503020204020204" pitchFamily="34" charset="-122"/>
                <a:cs typeface="+mn-cs"/>
              </a:rPr>
              <a:t>alpha</a:t>
            </a:r>
            <a:r>
              <a:rPr lang="zh-CN" altLang="en-US" sz="1200" b="1" i="0" kern="1200" dirty="0">
                <a:solidFill>
                  <a:schemeClr val="tx1"/>
                </a:solidFill>
                <a:effectLst/>
                <a:latin typeface="微软雅黑" panose="020B0503020204020204" pitchFamily="34" charset="-122"/>
                <a:ea typeface="微软雅黑" panose="020B0503020204020204" pitchFamily="34" charset="-122"/>
                <a:cs typeface="+mn-cs"/>
              </a:rPr>
              <a:t>信度</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a:t>
            </a:r>
            <a:r>
              <a:rPr lang="en-US" altLang="zh-CN" sz="1200" b="0" i="0" kern="1200" dirty="0">
                <a:solidFill>
                  <a:schemeClr val="tx1"/>
                </a:solidFill>
                <a:effectLst/>
                <a:latin typeface="微软雅黑" panose="020B0503020204020204" pitchFamily="34" charset="-122"/>
                <a:ea typeface="微软雅黑" panose="020B0503020204020204" pitchFamily="34" charset="-122"/>
                <a:cs typeface="+mn-cs"/>
              </a:rPr>
              <a:t>alpha reliability</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），是檢視</a:t>
            </a:r>
            <a:r>
              <a:rPr lang="zh-CN" altLang="en-US" sz="1200" b="0" i="0" u="none" strike="noStrike" kern="1200" dirty="0">
                <a:solidFill>
                  <a:schemeClr val="tx1"/>
                </a:solidFill>
                <a:effectLst/>
                <a:latin typeface="微软雅黑" panose="020B0503020204020204" pitchFamily="34" charset="-122"/>
                <a:ea typeface="微软雅黑" panose="020B0503020204020204" pitchFamily="34" charset="-122"/>
                <a:cs typeface="+mn-cs"/>
              </a:rPr>
              <a:t>信度</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的一種方法，由</a:t>
            </a:r>
            <a:r>
              <a:rPr lang="zh-CN" altLang="en-US" sz="1200" b="0" i="0" u="none" strike="noStrike" kern="1200" dirty="0">
                <a:solidFill>
                  <a:schemeClr val="tx1"/>
                </a:solidFill>
                <a:effectLst/>
                <a:latin typeface="微软雅黑" panose="020B0503020204020204" pitchFamily="34" charset="-122"/>
                <a:ea typeface="微软雅黑" panose="020B0503020204020204" pitchFamily="34" charset="-122"/>
                <a:cs typeface="+mn-cs"/>
              </a:rPr>
              <a:t>李</a:t>
            </a:r>
            <a:r>
              <a:rPr lang="en-US" altLang="zh-CN" sz="1200" b="0" i="0" u="none" strike="noStrike"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200" b="0" i="0" u="none" strike="noStrike" kern="1200" dirty="0">
                <a:solidFill>
                  <a:schemeClr val="tx1"/>
                </a:solidFill>
                <a:effectLst/>
                <a:latin typeface="微软雅黑" panose="020B0503020204020204" pitchFamily="34" charset="-122"/>
                <a:ea typeface="微软雅黑" panose="020B0503020204020204" pitchFamily="34" charset="-122"/>
                <a:cs typeface="+mn-cs"/>
              </a:rPr>
              <a:t>克隆巴赫</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在</a:t>
            </a:r>
            <a:r>
              <a:rPr lang="en-US" altLang="zh-CN" sz="1200" b="0" i="0" kern="1200" dirty="0">
                <a:solidFill>
                  <a:schemeClr val="tx1"/>
                </a:solidFill>
                <a:effectLst/>
                <a:latin typeface="微软雅黑" panose="020B0503020204020204" pitchFamily="34" charset="-122"/>
                <a:ea typeface="微软雅黑" panose="020B0503020204020204" pitchFamily="34" charset="-122"/>
                <a:cs typeface="+mn-cs"/>
              </a:rPr>
              <a:t>1951</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年提出。它克服了部分折半法的缺點，是目前</a:t>
            </a:r>
            <a:r>
              <a:rPr lang="zh-CN" altLang="en-US" sz="1200" b="0" i="0" u="none" strike="noStrike" kern="1200" dirty="0">
                <a:solidFill>
                  <a:schemeClr val="tx1"/>
                </a:solidFill>
                <a:effectLst/>
                <a:latin typeface="微软雅黑" panose="020B0503020204020204" pitchFamily="34" charset="-122"/>
                <a:ea typeface="微软雅黑" panose="020B0503020204020204" pitchFamily="34" charset="-122"/>
                <a:cs typeface="+mn-cs"/>
              </a:rPr>
              <a:t>社會科學</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研究最常使用的信度分析方法。</a:t>
            </a:r>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18</a:t>
            </a:fld>
            <a:endParaRPr lang="zh-CN" altLang="en-US" dirty="0"/>
          </a:p>
        </p:txBody>
      </p:sp>
    </p:spTree>
    <p:extLst>
      <p:ext uri="{BB962C8B-B14F-4D97-AF65-F5344CB8AC3E}">
        <p14:creationId xmlns:p14="http://schemas.microsoft.com/office/powerpoint/2010/main" val="2693626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19</a:t>
            </a:fld>
            <a:endParaRPr lang="zh-CN" altLang="en-US" dirty="0"/>
          </a:p>
        </p:txBody>
      </p:sp>
    </p:spTree>
    <p:extLst>
      <p:ext uri="{BB962C8B-B14F-4D97-AF65-F5344CB8AC3E}">
        <p14:creationId xmlns:p14="http://schemas.microsoft.com/office/powerpoint/2010/main" val="2422313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a:t>
            </a:fld>
            <a:endParaRPr lang="zh-CN" altLang="en-US" dirty="0"/>
          </a:p>
        </p:txBody>
      </p:sp>
    </p:spTree>
    <p:extLst>
      <p:ext uri="{BB962C8B-B14F-4D97-AF65-F5344CB8AC3E}">
        <p14:creationId xmlns:p14="http://schemas.microsoft.com/office/powerpoint/2010/main" val="1980303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20</a:t>
            </a:fld>
            <a:endParaRPr lang="zh-CN" altLang="en-US" dirty="0"/>
          </a:p>
        </p:txBody>
      </p:sp>
    </p:spTree>
    <p:extLst>
      <p:ext uri="{BB962C8B-B14F-4D97-AF65-F5344CB8AC3E}">
        <p14:creationId xmlns:p14="http://schemas.microsoft.com/office/powerpoint/2010/main" val="35705338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21</a:t>
            </a:fld>
            <a:endParaRPr lang="zh-CN" altLang="en-US" dirty="0"/>
          </a:p>
        </p:txBody>
      </p:sp>
    </p:spTree>
    <p:extLst>
      <p:ext uri="{BB962C8B-B14F-4D97-AF65-F5344CB8AC3E}">
        <p14:creationId xmlns:p14="http://schemas.microsoft.com/office/powerpoint/2010/main" val="2964102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22</a:t>
            </a:fld>
            <a:endParaRPr lang="zh-CN" altLang="en-US" dirty="0"/>
          </a:p>
        </p:txBody>
      </p:sp>
    </p:spTree>
    <p:extLst>
      <p:ext uri="{BB962C8B-B14F-4D97-AF65-F5344CB8AC3E}">
        <p14:creationId xmlns:p14="http://schemas.microsoft.com/office/powerpoint/2010/main" val="20635963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23</a:t>
            </a:fld>
            <a:endParaRPr lang="zh-CN" altLang="en-US" dirty="0"/>
          </a:p>
        </p:txBody>
      </p:sp>
    </p:spTree>
    <p:extLst>
      <p:ext uri="{BB962C8B-B14F-4D97-AF65-F5344CB8AC3E}">
        <p14:creationId xmlns:p14="http://schemas.microsoft.com/office/powerpoint/2010/main" val="2434104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24</a:t>
            </a:fld>
            <a:endParaRPr lang="zh-CN" altLang="en-US" dirty="0"/>
          </a:p>
        </p:txBody>
      </p:sp>
    </p:spTree>
    <p:extLst>
      <p:ext uri="{BB962C8B-B14F-4D97-AF65-F5344CB8AC3E}">
        <p14:creationId xmlns:p14="http://schemas.microsoft.com/office/powerpoint/2010/main" val="30726173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25</a:t>
            </a:fld>
            <a:endParaRPr lang="zh-CN" altLang="en-US" dirty="0"/>
          </a:p>
        </p:txBody>
      </p:sp>
    </p:spTree>
    <p:extLst>
      <p:ext uri="{BB962C8B-B14F-4D97-AF65-F5344CB8AC3E}">
        <p14:creationId xmlns:p14="http://schemas.microsoft.com/office/powerpoint/2010/main" val="2633561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26</a:t>
            </a:fld>
            <a:endParaRPr lang="zh-CN" altLang="en-US" dirty="0"/>
          </a:p>
        </p:txBody>
      </p:sp>
    </p:spTree>
    <p:extLst>
      <p:ext uri="{BB962C8B-B14F-4D97-AF65-F5344CB8AC3E}">
        <p14:creationId xmlns:p14="http://schemas.microsoft.com/office/powerpoint/2010/main" val="31645020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27</a:t>
            </a:fld>
            <a:endParaRPr lang="zh-CN" altLang="en-US" dirty="0"/>
          </a:p>
        </p:txBody>
      </p:sp>
    </p:spTree>
    <p:extLst>
      <p:ext uri="{BB962C8B-B14F-4D97-AF65-F5344CB8AC3E}">
        <p14:creationId xmlns:p14="http://schemas.microsoft.com/office/powerpoint/2010/main" val="1933317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3</a:t>
            </a:fld>
            <a:endParaRPr lang="zh-CN" altLang="en-US" dirty="0"/>
          </a:p>
        </p:txBody>
      </p:sp>
    </p:spTree>
    <p:extLst>
      <p:ext uri="{BB962C8B-B14F-4D97-AF65-F5344CB8AC3E}">
        <p14:creationId xmlns:p14="http://schemas.microsoft.com/office/powerpoint/2010/main" val="3987716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r>
              <a:rPr lang="en-US" altLang="zh-TW" sz="1200" b="0" i="0" kern="1200" dirty="0">
                <a:solidFill>
                  <a:schemeClr val="tx1"/>
                </a:solidFill>
                <a:effectLst/>
                <a:latin typeface="微软雅黑" panose="020B0503020204020204" pitchFamily="34" charset="-122"/>
                <a:ea typeface="微软雅黑" panose="020B0503020204020204" pitchFamily="34" charset="-122"/>
                <a:cs typeface="+mn-cs"/>
              </a:rPr>
              <a:t>SOR</a:t>
            </a:r>
            <a:r>
              <a:rPr lang="zh-TW" altLang="en-US" sz="1200" b="0" i="0" kern="1200" dirty="0">
                <a:solidFill>
                  <a:schemeClr val="tx1"/>
                </a:solidFill>
                <a:effectLst/>
                <a:latin typeface="微软雅黑" panose="020B0503020204020204" pitchFamily="34" charset="-122"/>
                <a:ea typeface="微软雅黑" panose="020B0503020204020204" pitchFamily="34" charset="-122"/>
                <a:cs typeface="+mn-cs"/>
              </a:rPr>
              <a:t>框架表明，刺激會影響客戶的情緒狀態，</a:t>
            </a:r>
            <a:r>
              <a:rPr lang="zh-CN" altLang="en-US" sz="1200" b="0" i="0" kern="1200" dirty="0">
                <a:solidFill>
                  <a:schemeClr val="tx1"/>
                </a:solidFill>
                <a:effectLst/>
                <a:latin typeface="微软雅黑" panose="020B0503020204020204" pitchFamily="34" charset="-122"/>
                <a:ea typeface="微软雅黑" panose="020B0503020204020204" pitchFamily="34" charset="-122"/>
                <a:cs typeface="+mn-cs"/>
              </a:rPr>
              <a:t>客戶在各種因素的刺激下，產生動力，在動機的驅使下，做出購買商品的決策，實施購買的行為。</a:t>
            </a:r>
            <a:endParaRPr lang="en-US" altLang="zh-TW" sz="1200" b="0" i="0" kern="1200" dirty="0">
              <a:solidFill>
                <a:schemeClr val="tx1"/>
              </a:solidFill>
              <a:effectLst/>
              <a:latin typeface="微软雅黑" panose="020B0503020204020204" pitchFamily="34" charset="-122"/>
              <a:ea typeface="微软雅黑" panose="020B0503020204020204" pitchFamily="34" charset="-122"/>
              <a:cs typeface="+mn-cs"/>
            </a:endParaRPr>
          </a:p>
          <a:p>
            <a:pPr rtl="0"/>
            <a:endParaRPr lang="en-US" altLang="zh-TW" sz="1200" b="0" i="0" kern="1200" dirty="0">
              <a:solidFill>
                <a:schemeClr val="tx1"/>
              </a:solidFill>
              <a:effectLst/>
              <a:latin typeface="微软雅黑" panose="020B0503020204020204" pitchFamily="34" charset="-122"/>
              <a:ea typeface="微软雅黑" panose="020B0503020204020204" pitchFamily="34" charset="-122"/>
              <a:cs typeface="+mn-cs"/>
            </a:endParaRPr>
          </a:p>
          <a:p>
            <a:pPr rtl="0"/>
            <a:r>
              <a:rPr lang="zh-TW" altLang="en-US" sz="1200" b="0" i="0" kern="1200" dirty="0">
                <a:solidFill>
                  <a:schemeClr val="tx1"/>
                </a:solidFill>
                <a:effectLst/>
                <a:latin typeface="微软雅黑" panose="020B0503020204020204" pitchFamily="34" charset="-122"/>
                <a:ea typeface="微软雅黑" panose="020B0503020204020204" pitchFamily="34" charset="-122"/>
                <a:cs typeface="+mn-cs"/>
              </a:rPr>
              <a:t>
</a:t>
            </a:r>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4</a:t>
            </a:fld>
            <a:endParaRPr lang="zh-CN" altLang="en-US" dirty="0"/>
          </a:p>
        </p:txBody>
      </p:sp>
    </p:spTree>
    <p:extLst>
      <p:ext uri="{BB962C8B-B14F-4D97-AF65-F5344CB8AC3E}">
        <p14:creationId xmlns:p14="http://schemas.microsoft.com/office/powerpoint/2010/main" val="535566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5</a:t>
            </a:fld>
            <a:endParaRPr lang="zh-CN" altLang="en-US" dirty="0"/>
          </a:p>
        </p:txBody>
      </p:sp>
    </p:spTree>
    <p:extLst>
      <p:ext uri="{BB962C8B-B14F-4D97-AF65-F5344CB8AC3E}">
        <p14:creationId xmlns:p14="http://schemas.microsoft.com/office/powerpoint/2010/main" val="2952552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6</a:t>
            </a:fld>
            <a:endParaRPr lang="zh-CN" altLang="en-US" dirty="0"/>
          </a:p>
        </p:txBody>
      </p:sp>
    </p:spTree>
    <p:extLst>
      <p:ext uri="{BB962C8B-B14F-4D97-AF65-F5344CB8AC3E}">
        <p14:creationId xmlns:p14="http://schemas.microsoft.com/office/powerpoint/2010/main" val="1711146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7</a:t>
            </a:fld>
            <a:endParaRPr lang="zh-CN" altLang="en-US" dirty="0"/>
          </a:p>
        </p:txBody>
      </p:sp>
    </p:spTree>
    <p:extLst>
      <p:ext uri="{BB962C8B-B14F-4D97-AF65-F5344CB8AC3E}">
        <p14:creationId xmlns:p14="http://schemas.microsoft.com/office/powerpoint/2010/main" val="1216230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8</a:t>
            </a:fld>
            <a:endParaRPr lang="zh-CN" altLang="en-US" dirty="0"/>
          </a:p>
        </p:txBody>
      </p:sp>
    </p:spTree>
    <p:extLst>
      <p:ext uri="{BB962C8B-B14F-4D97-AF65-F5344CB8AC3E}">
        <p14:creationId xmlns:p14="http://schemas.microsoft.com/office/powerpoint/2010/main" val="1872127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9</a:t>
            </a:fld>
            <a:endParaRPr lang="zh-CN" altLang="en-US" dirty="0"/>
          </a:p>
        </p:txBody>
      </p:sp>
    </p:spTree>
    <p:extLst>
      <p:ext uri="{BB962C8B-B14F-4D97-AF65-F5344CB8AC3E}">
        <p14:creationId xmlns:p14="http://schemas.microsoft.com/office/powerpoint/2010/main" val="237532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5" name="组 4"/>
          <p:cNvGrpSpPr/>
          <p:nvPr userDrawn="1"/>
        </p:nvGrpSpPr>
        <p:grpSpPr bwMode="hidden">
          <a:xfrm>
            <a:off x="-1" y="0"/>
            <a:ext cx="12192002" cy="6858000"/>
            <a:chOff x="-1" y="0"/>
            <a:chExt cx="12192002" cy="6858000"/>
          </a:xfrm>
        </p:grpSpPr>
        <p:cxnSp>
          <p:nvCxnSpPr>
            <p:cNvPr id="6" name="直接连接符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S)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组 22"/>
            <p:cNvGrpSpPr/>
            <p:nvPr userDrawn="1"/>
          </p:nvGrpSpPr>
          <p:grpSpPr bwMode="hidden">
            <a:xfrm>
              <a:off x="-1" y="0"/>
              <a:ext cx="12192001" cy="6858000"/>
              <a:chOff x="-1" y="0"/>
              <a:chExt cx="12192001" cy="6858000"/>
            </a:xfrm>
          </p:grpSpPr>
          <p:cxnSp>
            <p:nvCxnSpPr>
              <p:cNvPr id="41" name="直接连接符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组 45"/>
              <p:cNvGrpSpPr/>
              <p:nvPr/>
            </p:nvGrpSpPr>
            <p:grpSpPr bwMode="hidden">
              <a:xfrm>
                <a:off x="6327885" y="0"/>
                <a:ext cx="5864115" cy="5898673"/>
                <a:chOff x="6327885" y="0"/>
                <a:chExt cx="5864115" cy="5898673"/>
              </a:xfrm>
            </p:grpSpPr>
            <p:cxnSp>
              <p:nvCxnSpPr>
                <p:cNvPr id="52" name="直接连接符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接连接符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 23"/>
            <p:cNvGrpSpPr/>
            <p:nvPr userDrawn="1"/>
          </p:nvGrpSpPr>
          <p:grpSpPr bwMode="hidden">
            <a:xfrm flipH="1">
              <a:off x="0" y="0"/>
              <a:ext cx="12192001" cy="6858000"/>
              <a:chOff x="-1" y="0"/>
              <a:chExt cx="12192001" cy="6858000"/>
            </a:xfrm>
          </p:grpSpPr>
          <p:cxnSp>
            <p:nvCxnSpPr>
              <p:cNvPr id="25" name="直接连接符​​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组 29"/>
              <p:cNvGrpSpPr/>
              <p:nvPr/>
            </p:nvGrpSpPr>
            <p:grpSpPr bwMode="hidden">
              <a:xfrm>
                <a:off x="6327885" y="0"/>
                <a:ext cx="5864115" cy="5898673"/>
                <a:chOff x="6327885" y="0"/>
                <a:chExt cx="5864115" cy="5898673"/>
              </a:xfrm>
            </p:grpSpPr>
            <p:cxnSp>
              <p:nvCxnSpPr>
                <p:cNvPr id="36" name="直接连接符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接连接符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标题 1"/>
          <p:cNvSpPr>
            <a:spLocks noGrp="1"/>
          </p:cNvSpPr>
          <p:nvPr>
            <p:ph type="ctrTitle"/>
          </p:nvPr>
        </p:nvSpPr>
        <p:spPr>
          <a:xfrm>
            <a:off x="1293845" y="1859468"/>
            <a:ext cx="9604310" cy="3383280"/>
          </a:xfrm>
        </p:spPr>
        <p:txBody>
          <a:bodyPr rtlCol="0" anchor="b">
            <a:normAutofit/>
          </a:bodyPr>
          <a:lstStyle>
            <a:lvl1pPr algn="l">
              <a:lnSpc>
                <a:spcPct val="100000"/>
              </a:lnSpc>
              <a:defRPr sz="8000" cap="none" baseline="0">
                <a:solidFill>
                  <a:schemeClr val="tx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副标题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单击此处编辑母版副标题样式</a:t>
            </a:r>
            <a:endParaRPr lang="zh-CN" altLang="en-US" noProof="0" dirty="0"/>
          </a:p>
        </p:txBody>
      </p:sp>
      <p:cxnSp>
        <p:nvCxnSpPr>
          <p:cNvPr id="58" name="直接连接符​​ 57"/>
          <p:cNvCxnSpPr/>
          <p:nvPr userDrawn="1"/>
        </p:nvCxnSpPr>
        <p:spPr>
          <a:xfrm>
            <a:off x="1293845" y="5061420"/>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垂直文本占位符 2"/>
          <p:cNvSpPr>
            <a:spLocks noGrp="1"/>
          </p:cNvSpPr>
          <p:nvPr>
            <p:ph type="body" orient="vert" idx="1"/>
          </p:nvPr>
        </p:nvSpPr>
        <p:spPr/>
        <p:txBody>
          <a:bodyPr vert="eaVert"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5449DBDA-CE7C-4E9D-B055-39B80B798BAE}" type="datetime2">
              <a:rPr lang="zh-CN" altLang="en-US" smtClean="0"/>
              <a:pPr/>
              <a:t>2019年10月7日</a:t>
            </a:fld>
            <a:endParaRPr lang="zh-CN" altLang="en-US" dirty="0"/>
          </a:p>
        </p:txBody>
      </p:sp>
      <p:sp>
        <p:nvSpPr>
          <p:cNvPr id="6" name="灯片编号占位符 5"/>
          <p:cNvSpPr>
            <a:spLocks noGrp="1"/>
          </p:cNvSpPr>
          <p:nvPr>
            <p:ph type="sldNum" sz="quarter" idx="12"/>
          </p:nvPr>
        </p:nvSpPr>
        <p:spPr/>
        <p:txBody>
          <a:bodyPr rtlCol="0"/>
          <a:lstStyle/>
          <a:p>
            <a:pPr rtl="0"/>
            <a:fld id="{E31375A4-56A4-47D6-9801-1991572033F7}" type="slidenum">
              <a:rPr lang="en-US" altLang="zh-CN" noProof="0" smtClean="0"/>
              <a:t>‹#›</a:t>
            </a:fld>
            <a:endParaRPr lang="zh-CN"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9209314" y="489856"/>
            <a:ext cx="1687286" cy="5301343"/>
          </a:xfrm>
        </p:spPr>
        <p:txBody>
          <a:bodyPr vert="eaVert" rtlCol="0"/>
          <a:lstStyle/>
          <a:p>
            <a:pPr rtl="0"/>
            <a:r>
              <a:rPr lang="zh-CN" altLang="en-US" noProof="0"/>
              <a:t>单击此处编辑母版标题样式</a:t>
            </a:r>
            <a:endParaRPr lang="zh-CN" altLang="en-US" noProof="0" dirty="0"/>
          </a:p>
        </p:txBody>
      </p:sp>
      <p:sp>
        <p:nvSpPr>
          <p:cNvPr id="3" name="垂直文本占位符 2"/>
          <p:cNvSpPr>
            <a:spLocks noGrp="1"/>
          </p:cNvSpPr>
          <p:nvPr>
            <p:ph type="body" orient="vert" idx="1"/>
          </p:nvPr>
        </p:nvSpPr>
        <p:spPr>
          <a:xfrm>
            <a:off x="1295399" y="489856"/>
            <a:ext cx="7587344" cy="5301343"/>
          </a:xfrm>
        </p:spPr>
        <p:txBody>
          <a:bodyPr vert="eaVert"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EF210B5A-AA01-419B-805F-32B7A7B038C7}" type="datetime2">
              <a:rPr lang="zh-CN" altLang="en-US" smtClean="0"/>
              <a:pPr/>
              <a:t>2019年10月7日</a:t>
            </a:fld>
            <a:endParaRPr lang="zh-CN" altLang="en-US" dirty="0"/>
          </a:p>
        </p:txBody>
      </p:sp>
      <p:sp>
        <p:nvSpPr>
          <p:cNvPr id="6" name="灯片编号占位符 5"/>
          <p:cNvSpPr>
            <a:spLocks noGrp="1"/>
          </p:cNvSpPr>
          <p:nvPr>
            <p:ph type="sldNum" sz="quarter" idx="12"/>
          </p:nvPr>
        </p:nvSpPr>
        <p:spPr/>
        <p:txBody>
          <a:bodyPr rtlCol="0"/>
          <a:lstStyle/>
          <a:p>
            <a:pPr rtl="0"/>
            <a:fld id="{E31375A4-56A4-47D6-9801-1991572033F7}" type="slidenum">
              <a:rPr lang="en-US" altLang="zh-CN" noProof="0" smtClean="0"/>
              <a:t>‹#›</a:t>
            </a:fld>
            <a:endParaRPr lang="zh-CN"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zh-CN" altLang="en-US" dirty="0"/>
          </a:p>
        </p:txBody>
      </p:sp>
      <p:sp>
        <p:nvSpPr>
          <p:cNvPr id="3" name="内容占位符 2"/>
          <p:cNvSpPr>
            <a:spLocks noGrp="1"/>
          </p:cNvSpPr>
          <p:nvPr>
            <p:ph idx="1"/>
          </p:nvPr>
        </p:nvSpPr>
        <p:spPr/>
        <p:txBody>
          <a:bodyPr rtlCol="0"/>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5" name="页脚占位符 4"/>
          <p:cNvSpPr>
            <a:spLocks noGrp="1"/>
          </p:cNvSpPr>
          <p:nvPr>
            <p:ph type="ftr" sz="quarter" idx="11"/>
          </p:nvPr>
        </p:nvSpPr>
        <p:spPr/>
        <p:txBody>
          <a:bodyPr rtlCol="0"/>
          <a:lstStyle/>
          <a:p>
            <a:pPr rtl="0"/>
            <a:r>
              <a:rPr lang="zh-CN" altLang="en-US" dirty="0"/>
              <a:t>添加页脚</a:t>
            </a:r>
          </a:p>
        </p:txBody>
      </p:sp>
      <p:sp>
        <p:nvSpPr>
          <p:cNvPr id="4" name="日期占位符 3"/>
          <p:cNvSpPr>
            <a:spLocks noGrp="1"/>
          </p:cNvSpPr>
          <p:nvPr>
            <p:ph type="dt" sz="half" idx="10"/>
          </p:nvPr>
        </p:nvSpPr>
        <p:spPr/>
        <p:txBody>
          <a:bodyPr rtlCol="0"/>
          <a:lstStyle>
            <a:lvl1pPr>
              <a:defRPr/>
            </a:lvl1pPr>
          </a:lstStyle>
          <a:p>
            <a:fld id="{5B21F106-0919-44CF-AC0D-F9106B3B2262}" type="datetime2">
              <a:rPr lang="zh-CN" altLang="en-US" smtClean="0"/>
              <a:pPr/>
              <a:t>2019年10月7日</a:t>
            </a:fld>
            <a:endParaRPr lang="zh-CN" altLang="en-US" dirty="0"/>
          </a:p>
        </p:txBody>
      </p:sp>
      <p:sp>
        <p:nvSpPr>
          <p:cNvPr id="6" name="灯片编号占位符 5"/>
          <p:cNvSpPr>
            <a:spLocks noGrp="1"/>
          </p:cNvSpPr>
          <p:nvPr>
            <p:ph type="sldNum" sz="quarter" idx="12"/>
          </p:nvPr>
        </p:nvSpPr>
        <p:spPr/>
        <p:txBody>
          <a:bodyPr rtlCol="0"/>
          <a:lstStyle/>
          <a:p>
            <a:pPr rtl="0"/>
            <a:fld id="{E31375A4-56A4-47D6-9801-1991572033F7}" type="slidenum">
              <a:rPr lang="en-US" altLang="zh-CN" smtClean="0"/>
              <a:t>‹#›</a:t>
            </a:fld>
            <a:endParaRPr lang="zh-CN" altLang="en-US"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组 6"/>
          <p:cNvGrpSpPr/>
          <p:nvPr userDrawn="1"/>
        </p:nvGrpSpPr>
        <p:grpSpPr bwMode="hidden">
          <a:xfrm>
            <a:off x="-1" y="0"/>
            <a:ext cx="12192002" cy="6858000"/>
            <a:chOff x="-1" y="0"/>
            <a:chExt cx="12192002" cy="6858000"/>
          </a:xfrm>
        </p:grpSpPr>
        <p:cxnSp>
          <p:nvCxnSpPr>
            <p:cNvPr id="8" name="直接连接符​​(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S)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组 23"/>
            <p:cNvGrpSpPr/>
            <p:nvPr userDrawn="1"/>
          </p:nvGrpSpPr>
          <p:grpSpPr bwMode="hidden">
            <a:xfrm>
              <a:off x="-1" y="0"/>
              <a:ext cx="12192001" cy="6858000"/>
              <a:chOff x="-1" y="0"/>
              <a:chExt cx="12192001" cy="6858000"/>
            </a:xfrm>
          </p:grpSpPr>
          <p:cxnSp>
            <p:nvCxnSpPr>
              <p:cNvPr id="42" name="直接连接符​​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组 46"/>
              <p:cNvGrpSpPr/>
              <p:nvPr/>
            </p:nvGrpSpPr>
            <p:grpSpPr bwMode="hidden">
              <a:xfrm>
                <a:off x="6327885" y="0"/>
                <a:ext cx="5864115" cy="5898673"/>
                <a:chOff x="6327885" y="0"/>
                <a:chExt cx="5864115" cy="5898673"/>
              </a:xfrm>
            </p:grpSpPr>
            <p:cxnSp>
              <p:nvCxnSpPr>
                <p:cNvPr id="53" name="直接连接符​​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组 24"/>
            <p:cNvGrpSpPr/>
            <p:nvPr userDrawn="1"/>
          </p:nvGrpSpPr>
          <p:grpSpPr bwMode="hidden">
            <a:xfrm flipH="1">
              <a:off x="0" y="0"/>
              <a:ext cx="12192001" cy="6858000"/>
              <a:chOff x="-1" y="0"/>
              <a:chExt cx="12192001" cy="6858000"/>
            </a:xfrm>
          </p:grpSpPr>
          <p:cxnSp>
            <p:nvCxnSpPr>
              <p:cNvPr id="26" name="直接连接符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组 30"/>
              <p:cNvGrpSpPr/>
              <p:nvPr/>
            </p:nvGrpSpPr>
            <p:grpSpPr bwMode="hidden">
              <a:xfrm>
                <a:off x="6327885" y="0"/>
                <a:ext cx="5864115" cy="5898673"/>
                <a:chOff x="6327885" y="0"/>
                <a:chExt cx="5864115" cy="5898673"/>
              </a:xfrm>
            </p:grpSpPr>
            <p:cxnSp>
              <p:nvCxnSpPr>
                <p:cNvPr id="37" name="直接连接符​​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接连接符​​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标题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文本占位符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latin typeface="微软雅黑" panose="020B0503020204020204" pitchFamily="34" charset="-122"/>
                <a:ea typeface="微软雅黑" panose="020B0503020204020204" pitchFamily="34" charset="-122"/>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zh-CN" altLang="en-US" noProof="0"/>
              <a:t>编辑母版文本样式</a:t>
            </a:r>
          </a:p>
        </p:txBody>
      </p:sp>
      <p:cxnSp>
        <p:nvCxnSpPr>
          <p:cNvPr id="58" name="直接连接符​​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zh-CN" altLang="en-US" dirty="0"/>
          </a:p>
        </p:txBody>
      </p:sp>
      <p:sp>
        <p:nvSpPr>
          <p:cNvPr id="3" name="内容占位符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4" name="内容占位符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6" name="页脚占位符 5"/>
          <p:cNvSpPr>
            <a:spLocks noGrp="1"/>
          </p:cNvSpPr>
          <p:nvPr>
            <p:ph type="ftr" sz="quarter" idx="11"/>
          </p:nvPr>
        </p:nvSpPr>
        <p:spPr/>
        <p:txBody>
          <a:bodyPr rtlCol="0"/>
          <a:lstStyle/>
          <a:p>
            <a:pPr rtl="0"/>
            <a:r>
              <a:rPr lang="zh-CN" altLang="en-US" dirty="0"/>
              <a:t>添加页脚</a:t>
            </a:r>
          </a:p>
        </p:txBody>
      </p:sp>
      <p:sp>
        <p:nvSpPr>
          <p:cNvPr id="5" name="日期占位符 4"/>
          <p:cNvSpPr>
            <a:spLocks noGrp="1"/>
          </p:cNvSpPr>
          <p:nvPr>
            <p:ph type="dt" sz="half" idx="10"/>
          </p:nvPr>
        </p:nvSpPr>
        <p:spPr/>
        <p:txBody>
          <a:bodyPr rtlCol="0"/>
          <a:lstStyle>
            <a:lvl1pPr>
              <a:defRPr/>
            </a:lvl1pPr>
          </a:lstStyle>
          <a:p>
            <a:fld id="{C45AD5DA-9C90-409A-AEC4-BF5AF7FBB0A8}" type="datetime2">
              <a:rPr lang="zh-CN" altLang="en-US" smtClean="0"/>
              <a:pPr/>
              <a:t>2019年10月7日</a:t>
            </a:fld>
            <a:endParaRPr lang="zh-CN" altLang="en-US" dirty="0"/>
          </a:p>
        </p:txBody>
      </p:sp>
      <p:sp>
        <p:nvSpPr>
          <p:cNvPr id="7" name="灯片编号占位符 6"/>
          <p:cNvSpPr>
            <a:spLocks noGrp="1"/>
          </p:cNvSpPr>
          <p:nvPr>
            <p:ph type="sldNum" sz="quarter" idx="12"/>
          </p:nvPr>
        </p:nvSpPr>
        <p:spPr/>
        <p:txBody>
          <a:bodyPr rtlCol="0"/>
          <a:lstStyle/>
          <a:p>
            <a:pPr rtl="0"/>
            <a:fld id="{E31375A4-56A4-47D6-9801-1991572033F7}" type="slidenum">
              <a:rPr lang="en-US" altLang="zh-CN" smtClean="0"/>
              <a:t>‹#›</a:t>
            </a:fld>
            <a:endParaRPr lang="zh-CN" altLang="en-US"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微软雅黑" panose="020B0503020204020204" pitchFamily="34" charset="-122"/>
                <a:ea typeface="微软雅黑" panose="020B0503020204020204" pitchFamily="34" charset="-122"/>
              </a:defRPr>
            </a:lvl1pPr>
          </a:lstStyle>
          <a:p>
            <a:pPr rtl="0"/>
            <a:r>
              <a:rPr lang="zh-CN" altLang="en-US"/>
              <a:t>单击此处编辑母版标题样式</a:t>
            </a:r>
            <a:endParaRPr lang="zh-CN" altLang="en-US" dirty="0"/>
          </a:p>
        </p:txBody>
      </p:sp>
      <p:sp>
        <p:nvSpPr>
          <p:cNvPr id="3" name="文本占位符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编辑母版文本样式</a:t>
            </a:r>
          </a:p>
        </p:txBody>
      </p:sp>
      <p:sp>
        <p:nvSpPr>
          <p:cNvPr id="4" name="内容占位符 3"/>
          <p:cNvSpPr>
            <a:spLocks noGrp="1"/>
          </p:cNvSpPr>
          <p:nvPr>
            <p:ph sz="half" idx="2"/>
          </p:nvPr>
        </p:nvSpPr>
        <p:spPr>
          <a:xfrm>
            <a:off x="1295400" y="2503713"/>
            <a:ext cx="4572000" cy="3287487"/>
          </a:xfrm>
        </p:spPr>
        <p:txBody>
          <a:bodyPr rtlCol="0">
            <a:normAutofit/>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400">
                <a:latin typeface="微软雅黑" panose="020B0503020204020204" pitchFamily="34" charset="-122"/>
                <a:ea typeface="微软雅黑" panose="020B0503020204020204" pitchFamily="34" charset="-122"/>
              </a:defRPr>
            </a:lvl4pPr>
            <a:lvl5pPr>
              <a:defRPr sz="14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5" name="文本占位符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编辑母版文本样式</a:t>
            </a:r>
          </a:p>
        </p:txBody>
      </p:sp>
      <p:sp>
        <p:nvSpPr>
          <p:cNvPr id="6" name="内容占位符 5"/>
          <p:cNvSpPr>
            <a:spLocks noGrp="1"/>
          </p:cNvSpPr>
          <p:nvPr>
            <p:ph sz="quarter" idx="4"/>
          </p:nvPr>
        </p:nvSpPr>
        <p:spPr>
          <a:xfrm>
            <a:off x="6324600" y="2503713"/>
            <a:ext cx="4572000" cy="3287487"/>
          </a:xfrm>
        </p:spPr>
        <p:txBody>
          <a:bodyPr rtlCol="0">
            <a:normAutofit/>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400">
                <a:latin typeface="微软雅黑" panose="020B0503020204020204" pitchFamily="34" charset="-122"/>
                <a:ea typeface="微软雅黑" panose="020B0503020204020204" pitchFamily="34" charset="-122"/>
              </a:defRPr>
            </a:lvl4pPr>
            <a:lvl5pPr>
              <a:defRPr sz="14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8" name="页脚占位符 7"/>
          <p:cNvSpPr>
            <a:spLocks noGrp="1"/>
          </p:cNvSpPr>
          <p:nvPr>
            <p:ph type="ftr" sz="quarter" idx="11"/>
          </p:nvPr>
        </p:nvSpPr>
        <p:spPr/>
        <p:txBody>
          <a:bodyPr rtlCol="0"/>
          <a:lstStyle>
            <a:lvl1pPr>
              <a:defRPr>
                <a:latin typeface="微软雅黑" panose="020B0503020204020204" pitchFamily="34" charset="-122"/>
                <a:ea typeface="微软雅黑" panose="020B0503020204020204" pitchFamily="34" charset="-122"/>
              </a:defRPr>
            </a:lvl1pPr>
          </a:lstStyle>
          <a:p>
            <a:r>
              <a:rPr lang="zh-CN" altLang="en-US"/>
              <a:t>添加页脚</a:t>
            </a:r>
            <a:endParaRPr lang="zh-CN" altLang="en-US" dirty="0"/>
          </a:p>
        </p:txBody>
      </p:sp>
      <p:sp>
        <p:nvSpPr>
          <p:cNvPr id="7" name="日期占位符 6"/>
          <p:cNvSpPr>
            <a:spLocks noGrp="1"/>
          </p:cNvSpPr>
          <p:nvPr>
            <p:ph type="dt" sz="half" idx="10"/>
          </p:nvPr>
        </p:nvSpPr>
        <p:spPr/>
        <p:txBody>
          <a:bodyPr rtlCol="0"/>
          <a:lstStyle>
            <a:lvl1pPr>
              <a:defRPr>
                <a:latin typeface="微软雅黑" panose="020B0503020204020204" pitchFamily="34" charset="-122"/>
                <a:ea typeface="微软雅黑" panose="020B0503020204020204" pitchFamily="34" charset="-122"/>
              </a:defRPr>
            </a:lvl1pPr>
          </a:lstStyle>
          <a:p>
            <a:fld id="{0C804EAB-EB04-4910-A5F0-0C86B02F191A}" type="datetime2">
              <a:rPr lang="zh-CN" altLang="en-US" smtClean="0"/>
              <a:pPr/>
              <a:t>2019年10月7日</a:t>
            </a:fld>
            <a:endParaRPr lang="zh-CN" altLang="en-US" dirty="0"/>
          </a:p>
        </p:txBody>
      </p:sp>
      <p:sp>
        <p:nvSpPr>
          <p:cNvPr id="9" name="灯片编号占位符 8"/>
          <p:cNvSpPr>
            <a:spLocks noGrp="1"/>
          </p:cNvSpPr>
          <p:nvPr>
            <p:ph type="sldNum" sz="quarter" idx="12"/>
          </p:nvPr>
        </p:nvSpPr>
        <p:spPr/>
        <p:txBody>
          <a:bodyPr rtlCol="0"/>
          <a:lstStyle>
            <a:lvl1pPr>
              <a:defRPr>
                <a:latin typeface="微软雅黑" panose="020B0503020204020204" pitchFamily="34" charset="-122"/>
                <a:ea typeface="微软雅黑" panose="020B0503020204020204" pitchFamily="34" charset="-122"/>
              </a:defRPr>
            </a:lvl1pPr>
          </a:lstStyle>
          <a:p>
            <a:fld id="{E31375A4-56A4-47D6-9801-1991572033F7}" type="slidenum">
              <a:rPr lang="en-US" altLang="zh-CN" smtClean="0"/>
              <a:pPr/>
              <a:t>‹#›</a:t>
            </a:fld>
            <a:endParaRPr lang="zh-CN" altLang="en-US"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4" name="页脚占位符 3"/>
          <p:cNvSpPr>
            <a:spLocks noGrp="1"/>
          </p:cNvSpPr>
          <p:nvPr>
            <p:ph type="ftr" sz="quarter" idx="11"/>
          </p:nvPr>
        </p:nvSpPr>
        <p:spPr/>
        <p:txBody>
          <a:bodyPr rtlCol="0"/>
          <a:lstStyle/>
          <a:p>
            <a:pPr rtl="0"/>
            <a:r>
              <a:rPr lang="zh-CN" altLang="en-US" noProof="0" dirty="0"/>
              <a:t>添加页脚</a:t>
            </a:r>
          </a:p>
        </p:txBody>
      </p:sp>
      <p:sp>
        <p:nvSpPr>
          <p:cNvPr id="3" name="日期占位符 2"/>
          <p:cNvSpPr>
            <a:spLocks noGrp="1"/>
          </p:cNvSpPr>
          <p:nvPr>
            <p:ph type="dt" sz="half" idx="10"/>
          </p:nvPr>
        </p:nvSpPr>
        <p:spPr/>
        <p:txBody>
          <a:bodyPr rtlCol="0"/>
          <a:lstStyle>
            <a:lvl1pPr>
              <a:defRPr/>
            </a:lvl1pPr>
          </a:lstStyle>
          <a:p>
            <a:fld id="{F188EC63-E32B-433A-83B8-71B34F175A78}" type="datetime2">
              <a:rPr lang="zh-CN" altLang="en-US" smtClean="0"/>
              <a:pPr/>
              <a:t>2019年10月7日</a:t>
            </a:fld>
            <a:endParaRPr lang="zh-CN" altLang="en-US" dirty="0"/>
          </a:p>
        </p:txBody>
      </p:sp>
      <p:sp>
        <p:nvSpPr>
          <p:cNvPr id="5" name="灯片编号占位符 4"/>
          <p:cNvSpPr>
            <a:spLocks noGrp="1"/>
          </p:cNvSpPr>
          <p:nvPr>
            <p:ph type="sldNum" sz="quarter" idx="12"/>
          </p:nvPr>
        </p:nvSpPr>
        <p:spPr/>
        <p:txBody>
          <a:bodyPr rtlCol="0"/>
          <a:lstStyle/>
          <a:p>
            <a:pPr rtl="0"/>
            <a:fld id="{E31375A4-56A4-47D6-9801-1991572033F7}" type="slidenum">
              <a:rPr lang="en-US" altLang="zh-CN" noProof="0" smtClean="0"/>
              <a:t>‹#›</a:t>
            </a:fld>
            <a:endParaRPr lang="zh-CN"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组 160"/>
          <p:cNvGrpSpPr/>
          <p:nvPr userDrawn="1"/>
        </p:nvGrpSpPr>
        <p:grpSpPr bwMode="hidden">
          <a:xfrm>
            <a:off x="-1" y="0"/>
            <a:ext cx="12192002" cy="6858000"/>
            <a:chOff x="-1" y="0"/>
            <a:chExt cx="12192002" cy="6858000"/>
          </a:xfrm>
        </p:grpSpPr>
        <p:cxnSp>
          <p:nvCxnSpPr>
            <p:cNvPr id="162" name="直接连接符​​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接连接符​​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接连接符​​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接连接符​​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接连接符​​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组 177"/>
            <p:cNvGrpSpPr/>
            <p:nvPr userDrawn="1"/>
          </p:nvGrpSpPr>
          <p:grpSpPr bwMode="hidden">
            <a:xfrm>
              <a:off x="-1" y="0"/>
              <a:ext cx="12192001" cy="6858000"/>
              <a:chOff x="-1" y="0"/>
              <a:chExt cx="12192001" cy="6858000"/>
            </a:xfrm>
          </p:grpSpPr>
          <p:cxnSp>
            <p:nvCxnSpPr>
              <p:cNvPr id="196" name="直接连接符​​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接连接符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组 200"/>
              <p:cNvGrpSpPr/>
              <p:nvPr/>
            </p:nvGrpSpPr>
            <p:grpSpPr bwMode="hidden">
              <a:xfrm>
                <a:off x="6327885" y="0"/>
                <a:ext cx="5864115" cy="5898673"/>
                <a:chOff x="6327885" y="0"/>
                <a:chExt cx="5864115" cy="5898673"/>
              </a:xfrm>
            </p:grpSpPr>
            <p:cxnSp>
              <p:nvCxnSpPr>
                <p:cNvPr id="207" name="直接连接符​​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接连接符​​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接连接符​​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接连接符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接连接符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接连接符​​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组 178"/>
            <p:cNvGrpSpPr/>
            <p:nvPr userDrawn="1"/>
          </p:nvGrpSpPr>
          <p:grpSpPr bwMode="hidden">
            <a:xfrm flipH="1">
              <a:off x="0" y="0"/>
              <a:ext cx="12192001" cy="6858000"/>
              <a:chOff x="-1" y="0"/>
              <a:chExt cx="12192001" cy="6858000"/>
            </a:xfrm>
          </p:grpSpPr>
          <p:cxnSp>
            <p:nvCxnSpPr>
              <p:cNvPr id="180" name="直接连接符​​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接连接符​​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接连接符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接连接符​​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接连接符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组 184"/>
              <p:cNvGrpSpPr/>
              <p:nvPr/>
            </p:nvGrpSpPr>
            <p:grpSpPr bwMode="hidden">
              <a:xfrm>
                <a:off x="6327885" y="0"/>
                <a:ext cx="5864115" cy="5898673"/>
                <a:chOff x="6327885" y="0"/>
                <a:chExt cx="5864115" cy="5898673"/>
              </a:xfrm>
            </p:grpSpPr>
            <p:cxnSp>
              <p:nvCxnSpPr>
                <p:cNvPr id="191" name="直接连接符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接连接符​​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接连接符​​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页脚占位符 212"/>
          <p:cNvSpPr>
            <a:spLocks noGrp="1"/>
          </p:cNvSpPr>
          <p:nvPr>
            <p:ph type="ftr" sz="quarter" idx="11"/>
          </p:nvPr>
        </p:nvSpPr>
        <p:spPr/>
        <p:txBody>
          <a:bodyPr rtlCol="0"/>
          <a:lstStyle/>
          <a:p>
            <a:pPr rtl="0"/>
            <a:r>
              <a:rPr lang="zh-CN" altLang="en-US" dirty="0"/>
              <a:t>添加页脚</a:t>
            </a:r>
          </a:p>
        </p:txBody>
      </p:sp>
      <p:sp>
        <p:nvSpPr>
          <p:cNvPr id="212" name="日期占位符 211"/>
          <p:cNvSpPr>
            <a:spLocks noGrp="1"/>
          </p:cNvSpPr>
          <p:nvPr>
            <p:ph type="dt" sz="half" idx="10"/>
          </p:nvPr>
        </p:nvSpPr>
        <p:spPr/>
        <p:txBody>
          <a:bodyPr rtlCol="0"/>
          <a:lstStyle>
            <a:lvl1pPr>
              <a:defRPr/>
            </a:lvl1pPr>
          </a:lstStyle>
          <a:p>
            <a:fld id="{4AC140E9-DB3B-4723-837F-C99C9DC2784C}" type="datetime2">
              <a:rPr lang="zh-CN" altLang="en-US" smtClean="0"/>
              <a:pPr/>
              <a:t>2019年10月7日</a:t>
            </a:fld>
            <a:endParaRPr lang="zh-CN" altLang="en-US" dirty="0"/>
          </a:p>
        </p:txBody>
      </p:sp>
      <p:sp>
        <p:nvSpPr>
          <p:cNvPr id="214" name="幻灯片编号占位符 213"/>
          <p:cNvSpPr>
            <a:spLocks noGrp="1"/>
          </p:cNvSpPr>
          <p:nvPr>
            <p:ph type="sldNum" sz="quarter" idx="12"/>
          </p:nvPr>
        </p:nvSpPr>
        <p:spPr/>
        <p:txBody>
          <a:bodyPr rtlCol="0"/>
          <a:lstStyle/>
          <a:p>
            <a:pPr rtl="0"/>
            <a:fld id="{E31375A4-56A4-47D6-9801-1991572033F7}" type="slidenum">
              <a:rPr lang="en-US" altLang="zh-CN" smtClean="0"/>
              <a:pPr/>
              <a:t>‹#›</a:t>
            </a:fld>
            <a:endParaRPr lang="zh-CN" altLang="en-US"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标题的内容">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组 8"/>
          <p:cNvGrpSpPr/>
          <p:nvPr userDrawn="1"/>
        </p:nvGrpSpPr>
        <p:grpSpPr bwMode="hidden">
          <a:xfrm>
            <a:off x="-1" y="0"/>
            <a:ext cx="12192002" cy="6858000"/>
            <a:chOff x="-1" y="0"/>
            <a:chExt cx="12192002" cy="6858000"/>
          </a:xfrm>
        </p:grpSpPr>
        <p:cxnSp>
          <p:nvCxnSpPr>
            <p:cNvPr id="10" name="直接连接符​​(S)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组 25"/>
            <p:cNvGrpSpPr/>
            <p:nvPr userDrawn="1"/>
          </p:nvGrpSpPr>
          <p:grpSpPr bwMode="hidden">
            <a:xfrm>
              <a:off x="-1" y="0"/>
              <a:ext cx="12192001" cy="6858000"/>
              <a:chOff x="-1" y="0"/>
              <a:chExt cx="12192001" cy="6858000"/>
            </a:xfrm>
          </p:grpSpPr>
          <p:cxnSp>
            <p:nvCxnSpPr>
              <p:cNvPr id="44" name="直接连接符​​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组 48"/>
              <p:cNvGrpSpPr/>
              <p:nvPr/>
            </p:nvGrpSpPr>
            <p:grpSpPr bwMode="hidden">
              <a:xfrm>
                <a:off x="6327885" y="0"/>
                <a:ext cx="5864115" cy="5898673"/>
                <a:chOff x="6327885" y="0"/>
                <a:chExt cx="5864115" cy="5898673"/>
              </a:xfrm>
            </p:grpSpPr>
            <p:cxnSp>
              <p:nvCxnSpPr>
                <p:cNvPr id="55" name="直接连接符​​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接连接符​​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组 26"/>
            <p:cNvGrpSpPr/>
            <p:nvPr userDrawn="1"/>
          </p:nvGrpSpPr>
          <p:grpSpPr bwMode="hidden">
            <a:xfrm flipH="1">
              <a:off x="0" y="0"/>
              <a:ext cx="12192001" cy="6858000"/>
              <a:chOff x="-1" y="0"/>
              <a:chExt cx="12192001" cy="6858000"/>
            </a:xfrm>
          </p:grpSpPr>
          <p:cxnSp>
            <p:nvCxnSpPr>
              <p:cNvPr id="28" name="直接连接符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组 32"/>
              <p:cNvGrpSpPr/>
              <p:nvPr/>
            </p:nvGrpSpPr>
            <p:grpSpPr bwMode="hidden">
              <a:xfrm>
                <a:off x="6327885" y="0"/>
                <a:ext cx="5864115" cy="5898673"/>
                <a:chOff x="6327885" y="0"/>
                <a:chExt cx="5864115" cy="5898673"/>
              </a:xfrm>
            </p:grpSpPr>
            <p:cxnSp>
              <p:nvCxnSpPr>
                <p:cNvPr id="39" name="直接连接符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接连接符​​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矩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a:xfrm>
            <a:off x="7913152" y="571500"/>
            <a:ext cx="3657600" cy="2197100"/>
          </a:xfrm>
        </p:spPr>
        <p:txBody>
          <a:bodyPr rtlCol="0" anchor="b">
            <a:normAutofit/>
          </a:bodyPr>
          <a:lstStyle>
            <a:lvl1pPr>
              <a:defRPr sz="2600">
                <a:solidFill>
                  <a:schemeClr val="bg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内容占位符 2"/>
          <p:cNvSpPr>
            <a:spLocks noGrp="1"/>
          </p:cNvSpPr>
          <p:nvPr>
            <p:ph idx="1"/>
          </p:nvPr>
        </p:nvSpPr>
        <p:spPr>
          <a:xfrm>
            <a:off x="543197" y="571500"/>
            <a:ext cx="6217920" cy="5715000"/>
          </a:xfrm>
        </p:spPr>
        <p:txBody>
          <a:bodyPr rtlCol="0">
            <a:normAutofit/>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400">
                <a:latin typeface="微软雅黑" panose="020B0503020204020204" pitchFamily="34" charset="-122"/>
                <a:ea typeface="微软雅黑" panose="020B0503020204020204" pitchFamily="34" charset="-122"/>
              </a:defRPr>
            </a:lvl4pPr>
            <a:lvl5pPr>
              <a:defRPr sz="1400">
                <a:latin typeface="微软雅黑" panose="020B0503020204020204" pitchFamily="34" charset="-122"/>
                <a:ea typeface="微软雅黑" panose="020B0503020204020204" pitchFamily="34" charset="-122"/>
              </a:defRPr>
            </a:lvl5pPr>
            <a:lvl6pPr>
              <a:defRPr sz="2000"/>
            </a:lvl6pPr>
            <a:lvl7pPr>
              <a:defRPr sz="2000"/>
            </a:lvl7pPr>
            <a:lvl8pPr>
              <a:defRPr sz="2000"/>
            </a:lvl8pPr>
            <a:lvl9pPr>
              <a:defRPr sz="20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endParaRPr lang="zh-CN" altLang="en-US" noProof="0" dirty="0"/>
          </a:p>
        </p:txBody>
      </p:sp>
      <p:sp>
        <p:nvSpPr>
          <p:cNvPr id="4" name="文本占位符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zh-CN" altLang="en-US" noProof="0"/>
              <a:t>编辑母版文本样式</a:t>
            </a:r>
          </a:p>
        </p:txBody>
      </p:sp>
      <p:cxnSp>
        <p:nvCxnSpPr>
          <p:cNvPr id="60" name="直接连接符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页脚占位符 5"/>
          <p:cNvSpPr>
            <a:spLocks noGrp="1"/>
          </p:cNvSpPr>
          <p:nvPr>
            <p:ph type="ftr" sz="quarter" idx="11"/>
          </p:nvPr>
        </p:nvSpPr>
        <p:spPr/>
        <p:txBody>
          <a:bodyPr rtlCol="0"/>
          <a:lstStyle>
            <a:lvl1pPr>
              <a:defRPr>
                <a:latin typeface="微软雅黑" panose="020B0503020204020204" pitchFamily="34" charset="-122"/>
                <a:ea typeface="微软雅黑" panose="020B0503020204020204" pitchFamily="34" charset="-122"/>
              </a:defRPr>
            </a:lvl1pPr>
          </a:lstStyle>
          <a:p>
            <a:r>
              <a:rPr lang="zh-CN" altLang="en-US" noProof="0" dirty="0"/>
              <a:t>添加页脚</a:t>
            </a:r>
          </a:p>
        </p:txBody>
      </p:sp>
      <p:sp>
        <p:nvSpPr>
          <p:cNvPr id="5" name="日期占位符 4"/>
          <p:cNvSpPr>
            <a:spLocks noGrp="1"/>
          </p:cNvSpPr>
          <p:nvPr>
            <p:ph type="dt" sz="half" idx="10"/>
          </p:nvPr>
        </p:nvSpPr>
        <p:spPr/>
        <p:txBody>
          <a:bodyPr rtlCol="0"/>
          <a:lstStyle>
            <a:lvl1pPr>
              <a:defRPr>
                <a:solidFill>
                  <a:schemeClr val="bg1"/>
                </a:solidFill>
                <a:latin typeface="微软雅黑" panose="020B0503020204020204" pitchFamily="34" charset="-122"/>
                <a:ea typeface="微软雅黑" panose="020B0503020204020204" pitchFamily="34" charset="-122"/>
              </a:defRPr>
            </a:lvl1pPr>
          </a:lstStyle>
          <a:p>
            <a:fld id="{B432DCC3-517C-49BA-ABA2-B2F6E7404DD7}" type="datetime2">
              <a:rPr lang="zh-CN" altLang="en-US" smtClean="0"/>
              <a:pPr/>
              <a:t>2019年10月7日</a:t>
            </a:fld>
            <a:endParaRPr lang="zh-CN" altLang="en-US" dirty="0"/>
          </a:p>
        </p:txBody>
      </p:sp>
      <p:sp>
        <p:nvSpPr>
          <p:cNvPr id="8" name="幻灯片编号占位符 7"/>
          <p:cNvSpPr>
            <a:spLocks noGrp="1"/>
          </p:cNvSpPr>
          <p:nvPr>
            <p:ph type="sldNum" sz="quarter" idx="12"/>
          </p:nvPr>
        </p:nvSpPr>
        <p:spPr/>
        <p:txBody>
          <a:bodyPr rtlCol="0"/>
          <a:lstStyle>
            <a:lvl1pPr>
              <a:defRPr>
                <a:solidFill>
                  <a:schemeClr val="bg1"/>
                </a:solidFill>
                <a:latin typeface="微软雅黑" panose="020B0503020204020204" pitchFamily="34" charset="-122"/>
                <a:ea typeface="微软雅黑" panose="020B0503020204020204" pitchFamily="34" charset="-122"/>
              </a:defRPr>
            </a:lvl1pPr>
          </a:lstStyle>
          <a:p>
            <a:fld id="{E31375A4-56A4-47D6-9801-1991572033F7}" type="slidenum">
              <a:rPr lang="en-US" altLang="zh-CN" noProof="0" smtClean="0"/>
              <a:pPr/>
              <a:t>‹#›</a:t>
            </a:fld>
            <a:endParaRPr lang="zh-CN"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题注的图片">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组 7"/>
          <p:cNvGrpSpPr/>
          <p:nvPr/>
        </p:nvGrpSpPr>
        <p:grpSpPr bwMode="hidden">
          <a:xfrm>
            <a:off x="-1" y="0"/>
            <a:ext cx="12192002" cy="6858000"/>
            <a:chOff x="-1" y="0"/>
            <a:chExt cx="12192002" cy="6858000"/>
          </a:xfrm>
        </p:grpSpPr>
        <p:cxnSp>
          <p:nvCxnSpPr>
            <p:cNvPr id="9" name="直接连接符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S)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组 24"/>
            <p:cNvGrpSpPr/>
            <p:nvPr/>
          </p:nvGrpSpPr>
          <p:grpSpPr bwMode="hidden">
            <a:xfrm>
              <a:off x="-1" y="0"/>
              <a:ext cx="12192001" cy="6858000"/>
              <a:chOff x="-1" y="0"/>
              <a:chExt cx="12192001" cy="6858000"/>
            </a:xfrm>
          </p:grpSpPr>
          <p:cxnSp>
            <p:nvCxnSpPr>
              <p:cNvPr id="43" name="直接连接符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组 47"/>
              <p:cNvGrpSpPr/>
              <p:nvPr/>
            </p:nvGrpSpPr>
            <p:grpSpPr bwMode="hidden">
              <a:xfrm>
                <a:off x="6327885" y="0"/>
                <a:ext cx="5864115" cy="5898673"/>
                <a:chOff x="6327885" y="0"/>
                <a:chExt cx="5864115" cy="5898673"/>
              </a:xfrm>
            </p:grpSpPr>
            <p:cxnSp>
              <p:nvCxnSpPr>
                <p:cNvPr id="54" name="直接连接符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接连接符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组 25"/>
            <p:cNvGrpSpPr/>
            <p:nvPr/>
          </p:nvGrpSpPr>
          <p:grpSpPr bwMode="hidden">
            <a:xfrm flipH="1">
              <a:off x="0" y="0"/>
              <a:ext cx="12192001" cy="6858000"/>
              <a:chOff x="-1" y="0"/>
              <a:chExt cx="12192001" cy="6858000"/>
            </a:xfrm>
          </p:grpSpPr>
          <p:cxnSp>
            <p:nvCxnSpPr>
              <p:cNvPr id="27" name="直接连接符​​(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组 31"/>
              <p:cNvGrpSpPr/>
              <p:nvPr/>
            </p:nvGrpSpPr>
            <p:grpSpPr bwMode="hidden">
              <a:xfrm>
                <a:off x="6327885" y="0"/>
                <a:ext cx="5864115" cy="5898673"/>
                <a:chOff x="6327885" y="0"/>
                <a:chExt cx="5864115" cy="5898673"/>
              </a:xfrm>
            </p:grpSpPr>
            <p:cxnSp>
              <p:nvCxnSpPr>
                <p:cNvPr id="38" name="直接连接符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接连接符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矩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微软雅黑" panose="020B0503020204020204" pitchFamily="34" charset="-122"/>
              <a:ea typeface="微软雅黑" panose="020B0503020204020204" pitchFamily="34" charset="-122"/>
            </a:endParaRPr>
          </a:p>
        </p:txBody>
      </p:sp>
      <p:cxnSp>
        <p:nvCxnSpPr>
          <p:cNvPr id="59" name="直接连接符​​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7909560" y="576072"/>
            <a:ext cx="3657600" cy="2194560"/>
          </a:xfrm>
        </p:spPr>
        <p:txBody>
          <a:bodyPr rtlCol="0" anchor="b">
            <a:normAutofit/>
          </a:bodyPr>
          <a:lstStyle>
            <a:lvl1pPr>
              <a:defRPr sz="2600">
                <a:solidFill>
                  <a:schemeClr val="bg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图片占位符 2" descr="为添加图像预留的空占位符。单击占位符，选择要添加的图像。"/>
          <p:cNvSpPr>
            <a:spLocks noGrp="1"/>
          </p:cNvSpPr>
          <p:nvPr>
            <p:ph type="pic" idx="1"/>
          </p:nvPr>
        </p:nvSpPr>
        <p:spPr>
          <a:xfrm>
            <a:off x="4412" y="-159"/>
            <a:ext cx="7315200" cy="6858000"/>
          </a:xfrm>
        </p:spPr>
        <p:txBody>
          <a:bodyPr tIns="457200" rtlCol="0">
            <a:normAutofit/>
          </a:bodyPr>
          <a:lstStyle>
            <a:lvl1pPr marL="0" indent="0" algn="ctr">
              <a:buNone/>
              <a:defRPr sz="2000">
                <a:latin typeface="微软雅黑" panose="020B0503020204020204" pitchFamily="34" charset="-122"/>
                <a:ea typeface="微软雅黑"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单击图标添加图片</a:t>
            </a:r>
            <a:endParaRPr lang="zh-CN" altLang="en-US" noProof="0" dirty="0"/>
          </a:p>
        </p:txBody>
      </p:sp>
      <p:sp>
        <p:nvSpPr>
          <p:cNvPr id="4" name="文本占位符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zh-CN" altLang="en-US" noProof="0"/>
              <a:t>编辑母版文本样式</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组 95"/>
          <p:cNvGrpSpPr/>
          <p:nvPr userDrawn="1"/>
        </p:nvGrpSpPr>
        <p:grpSpPr bwMode="hidden">
          <a:xfrm>
            <a:off x="-1" y="-195943"/>
            <a:ext cx="12192002" cy="6858000"/>
            <a:chOff x="-1" y="0"/>
            <a:chExt cx="12192002" cy="6858000"/>
          </a:xfrm>
        </p:grpSpPr>
        <p:cxnSp>
          <p:nvCxnSpPr>
            <p:cNvPr id="97" name="直接连接符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组 112"/>
            <p:cNvGrpSpPr/>
            <p:nvPr userDrawn="1"/>
          </p:nvGrpSpPr>
          <p:grpSpPr bwMode="hidden">
            <a:xfrm>
              <a:off x="-1" y="0"/>
              <a:ext cx="12192001" cy="6858000"/>
              <a:chOff x="-1" y="0"/>
              <a:chExt cx="12192001" cy="6858000"/>
            </a:xfrm>
          </p:grpSpPr>
          <p:cxnSp>
            <p:nvCxnSpPr>
              <p:cNvPr id="131" name="直接连接符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组 135"/>
              <p:cNvGrpSpPr/>
              <p:nvPr/>
            </p:nvGrpSpPr>
            <p:grpSpPr bwMode="hidden">
              <a:xfrm>
                <a:off x="6327885" y="0"/>
                <a:ext cx="5864115" cy="5898673"/>
                <a:chOff x="6327885" y="0"/>
                <a:chExt cx="5864115" cy="5898673"/>
              </a:xfrm>
            </p:grpSpPr>
            <p:cxnSp>
              <p:nvCxnSpPr>
                <p:cNvPr id="142" name="直接连接符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接连接符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接连接符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接连接符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组 113"/>
            <p:cNvGrpSpPr/>
            <p:nvPr userDrawn="1"/>
          </p:nvGrpSpPr>
          <p:grpSpPr bwMode="hidden">
            <a:xfrm flipH="1">
              <a:off x="0" y="0"/>
              <a:ext cx="12192001" cy="6858000"/>
              <a:chOff x="-1" y="0"/>
              <a:chExt cx="12192001" cy="6858000"/>
            </a:xfrm>
          </p:grpSpPr>
          <p:cxnSp>
            <p:nvCxnSpPr>
              <p:cNvPr id="115" name="直接连接符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组 119"/>
              <p:cNvGrpSpPr/>
              <p:nvPr/>
            </p:nvGrpSpPr>
            <p:grpSpPr bwMode="hidden">
              <a:xfrm>
                <a:off x="6327885" y="0"/>
                <a:ext cx="5864115" cy="5898673"/>
                <a:chOff x="6327885" y="0"/>
                <a:chExt cx="5864115" cy="5898673"/>
              </a:xfrm>
            </p:grpSpPr>
            <p:cxnSp>
              <p:nvCxnSpPr>
                <p:cNvPr id="126" name="直接连接符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接连接符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标题占位符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zh-CN" altLang="en-US" noProof="0" dirty="0"/>
              <a:t>单击此处编辑母版标题样式</a:t>
            </a:r>
          </a:p>
        </p:txBody>
      </p:sp>
      <p:sp>
        <p:nvSpPr>
          <p:cNvPr id="3" name="文本占位符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cxnSp>
        <p:nvCxnSpPr>
          <p:cNvPr id="148" name="直接连接符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页脚占位符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微软雅黑" panose="020B0503020204020204" pitchFamily="34" charset="-122"/>
                <a:ea typeface="微软雅黑" panose="020B0503020204020204" pitchFamily="34" charset="-122"/>
              </a:defRPr>
            </a:lvl1pPr>
          </a:lstStyle>
          <a:p>
            <a:r>
              <a:rPr lang="zh-CN" altLang="en-US" noProof="0" dirty="0"/>
              <a:t>添加页脚</a:t>
            </a:r>
          </a:p>
        </p:txBody>
      </p:sp>
      <p:sp>
        <p:nvSpPr>
          <p:cNvPr id="4" name="日期占位符 3"/>
          <p:cNvSpPr>
            <a:spLocks noGrp="1"/>
          </p:cNvSpPr>
          <p:nvPr>
            <p:ph type="dt" sz="half" idx="2"/>
          </p:nvPr>
        </p:nvSpPr>
        <p:spPr>
          <a:xfrm>
            <a:off x="8992717" y="6289679"/>
            <a:ext cx="1267271"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微软雅黑" panose="020B0503020204020204" pitchFamily="34" charset="-122"/>
                <a:ea typeface="微软雅黑" panose="020B0503020204020204" pitchFamily="34" charset="-122"/>
              </a:defRPr>
            </a:lvl1pPr>
          </a:lstStyle>
          <a:p>
            <a:fld id="{842AB2F4-CB8F-4035-AA58-04A5ACD03934}" type="datetime2">
              <a:rPr lang="zh-CN" altLang="en-US" smtClean="0"/>
              <a:pPr/>
              <a:t>2019年10月7日</a:t>
            </a:fld>
            <a:endParaRPr lang="zh-CN" altLang="en-US" dirty="0"/>
          </a:p>
        </p:txBody>
      </p:sp>
      <p:sp>
        <p:nvSpPr>
          <p:cNvPr id="6" name="灯片编号占位符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微软雅黑" panose="020B0503020204020204" pitchFamily="34" charset="-122"/>
                <a:ea typeface="微软雅黑" panose="020B0503020204020204" pitchFamily="34" charset="-122"/>
              </a:defRPr>
            </a:lvl1pPr>
          </a:lstStyle>
          <a:p>
            <a:fld id="{E31375A4-56A4-47D6-9801-1991572033F7}" type="slidenum">
              <a:rPr lang="en-US" altLang="zh-CN" noProof="0" smtClean="0"/>
              <a:pPr/>
              <a:t>‹#›</a:t>
            </a:fld>
            <a:endParaRPr lang="zh-CN" altLang="en-US" noProof="0"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93845" y="1380838"/>
            <a:ext cx="9604310" cy="3383280"/>
          </a:xfrm>
        </p:spPr>
        <p:txBody>
          <a:bodyPr rtlCol="0">
            <a:noAutofit/>
          </a:bodyPr>
          <a:lstStyle/>
          <a:p>
            <a:pPr algn="ctr"/>
            <a:r>
              <a:rPr lang="zh-CN" altLang="en-US" sz="3600" dirty="0">
                <a:latin typeface="標楷體" panose="03000509000000000000" pitchFamily="65" charset="-120"/>
                <a:ea typeface="標楷體" panose="03000509000000000000" pitchFamily="65" charset="-120"/>
                <a:sym typeface="Arial" panose="020B0604020202020204" pitchFamily="34" charset="0"/>
              </a:rPr>
              <a:t>用戶界面設計對消費者認知的影響：跨文化比較</a:t>
            </a:r>
            <a:br>
              <a:rPr lang="en-US" altLang="zh-TW" sz="2000" dirty="0">
                <a:latin typeface="Arial" panose="020B0604020202020204" pitchFamily="34" charset="0"/>
                <a:sym typeface="Arial" panose="020B0604020202020204" pitchFamily="34" charset="0"/>
              </a:rPr>
            </a:br>
            <a:r>
              <a:rPr lang="en-US" altLang="zh-TW" sz="2800" b="0" dirty="0">
                <a:latin typeface="Times New Roman" panose="02020603050405020304" pitchFamily="18" charset="0"/>
                <a:cs typeface="Times New Roman" panose="02020603050405020304" pitchFamily="18" charset="0"/>
              </a:rPr>
              <a:t>The influence of user interface design on consumer perceptions: A cross-cultural comparison</a:t>
            </a:r>
            <a:br>
              <a:rPr lang="en-US" altLang="zh-CN" sz="4400" b="0" dirty="0">
                <a:latin typeface="Times New Roman" panose="02020603050405020304" pitchFamily="18" charset="0"/>
                <a:cs typeface="Times New Roman" panose="02020603050405020304" pitchFamily="18" charset="0"/>
              </a:rPr>
            </a:br>
            <a:endParaRPr lang="zh-CN" altLang="en-US" sz="1600"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副标题 2"/>
          <p:cNvSpPr>
            <a:spLocks noGrp="1"/>
          </p:cNvSpPr>
          <p:nvPr>
            <p:ph type="subTitle" idx="1"/>
          </p:nvPr>
        </p:nvSpPr>
        <p:spPr>
          <a:xfrm>
            <a:off x="1293845" y="5250680"/>
            <a:ext cx="9604310" cy="1107346"/>
          </a:xfrm>
        </p:spPr>
        <p:txBody>
          <a:bodyPr rtlCol="0">
            <a:noAutofit/>
          </a:bodyPr>
          <a:lstStyle/>
          <a:p>
            <a:pPr algn="ctr"/>
            <a:r>
              <a:rPr lang="en-US" altLang="zh-CN" sz="1600" dirty="0">
                <a:solidFill>
                  <a:schemeClr val="tx1"/>
                </a:solidFill>
                <a:latin typeface="Times New Roman" panose="02020603050405020304" pitchFamily="18" charset="0"/>
                <a:cs typeface="Times New Roman" panose="02020603050405020304" pitchFamily="18" charset="0"/>
              </a:rPr>
              <a:t>Computers in Human Behavior</a:t>
            </a:r>
          </a:p>
          <a:p>
            <a:pPr algn="ctr"/>
            <a:r>
              <a:rPr lang="fr-FR" altLang="zh-CN" sz="1600" dirty="0">
                <a:solidFill>
                  <a:schemeClr val="tx1"/>
                </a:solidFill>
                <a:latin typeface="Times New Roman" panose="02020603050405020304" pitchFamily="18" charset="0"/>
                <a:cs typeface="Times New Roman" panose="02020603050405020304" pitchFamily="18" charset="0"/>
              </a:rPr>
              <a:t>Volume 101, December 2019, Pages 394-401</a:t>
            </a:r>
            <a:r>
              <a:rPr lang="zh-TW" altLang="en-US" sz="1600" dirty="0">
                <a:solidFill>
                  <a:schemeClr val="tx1"/>
                </a:solidFill>
                <a:latin typeface="Times New Roman" panose="02020603050405020304" pitchFamily="18" charset="0"/>
                <a:cs typeface="Times New Roman" panose="02020603050405020304" pitchFamily="18" charset="0"/>
              </a:rPr>
              <a:t> </a:t>
            </a:r>
            <a:endParaRPr lang="en-US" altLang="zh-TW" sz="1600" dirty="0">
              <a:solidFill>
                <a:schemeClr val="tx1"/>
              </a:solidFill>
              <a:latin typeface="Times New Roman" panose="02020603050405020304" pitchFamily="18" charset="0"/>
              <a:cs typeface="Times New Roman" panose="02020603050405020304" pitchFamily="18" charset="0"/>
            </a:endParaRPr>
          </a:p>
          <a:p>
            <a:pPr algn="ctr"/>
            <a:r>
              <a:rPr lang="it-IT" altLang="zh-CN" sz="1600" dirty="0">
                <a:solidFill>
                  <a:schemeClr val="tx1"/>
                </a:solidFill>
                <a:latin typeface="Times New Roman" panose="02020603050405020304" pitchFamily="18" charset="0"/>
                <a:cs typeface="Times New Roman" panose="02020603050405020304" pitchFamily="18" charset="0"/>
              </a:rPr>
              <a:t>Fei-Fei Cheng, Chin-Shan Wu, Bianca Leiner </a:t>
            </a:r>
            <a:br>
              <a:rPr lang="it-IT" altLang="zh-CN" sz="1600" dirty="0"/>
            </a:br>
            <a:endParaRPr lang="en-US" altLang="zh-C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2.6 Trust</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spcBef>
                <a:spcPts val="1200"/>
              </a:spcBef>
            </a:pPr>
            <a:r>
              <a:rPr lang="zh-TW" altLang="en-US" sz="1800" dirty="0">
                <a:latin typeface="標楷體" panose="03000509000000000000" pitchFamily="65" charset="-120"/>
                <a:ea typeface="標楷體" panose="03000509000000000000" pitchFamily="65" charset="-120"/>
              </a:rPr>
              <a:t>研究</a:t>
            </a:r>
            <a:r>
              <a:rPr lang="zh-CN" altLang="en-US" sz="1800" dirty="0">
                <a:latin typeface="標楷體" panose="03000509000000000000" pitchFamily="65" charset="-120"/>
                <a:ea typeface="標楷體" panose="03000509000000000000" pitchFamily="65" charset="-120"/>
              </a:rPr>
              <a:t>表明</a:t>
            </a:r>
            <a:r>
              <a:rPr lang="zh-TW" altLang="en-US" sz="1800" dirty="0">
                <a:latin typeface="標楷體" panose="03000509000000000000" pitchFamily="65" charset="-120"/>
                <a:ea typeface="標楷體" panose="03000509000000000000" pitchFamily="65" charset="-120"/>
              </a:rPr>
              <a:t>，安全性和可靠性是在線購物的兩個重要</a:t>
            </a:r>
            <a:r>
              <a:rPr lang="zh-CN" altLang="en-US" sz="1800" dirty="0">
                <a:latin typeface="標楷體" panose="03000509000000000000" pitchFamily="65" charset="-120"/>
                <a:ea typeface="標楷體" panose="03000509000000000000" pitchFamily="65" charset="-120"/>
              </a:rPr>
              <a:t>問題。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800" dirty="0">
                <a:latin typeface="Times New Roman" panose="02020603050405020304" pitchFamily="18" charset="0"/>
                <a:cs typeface="Times New Roman" panose="02020603050405020304" pitchFamily="18" charset="0"/>
              </a:rPr>
              <a:t>Liao and Cheung, 2001, Rose et al., 2003, </a:t>
            </a:r>
            <a:r>
              <a:rPr lang="en-US" altLang="zh-CN" sz="1800" dirty="0" err="1">
                <a:latin typeface="Times New Roman" panose="02020603050405020304" pitchFamily="18" charset="0"/>
                <a:cs typeface="Times New Roman" panose="02020603050405020304" pitchFamily="18" charset="0"/>
              </a:rPr>
              <a:t>Salkin</a:t>
            </a:r>
            <a:r>
              <a:rPr lang="en-US" altLang="zh-CN" sz="1800" dirty="0">
                <a:latin typeface="Times New Roman" panose="02020603050405020304" pitchFamily="18" charset="0"/>
                <a:cs typeface="Times New Roman" panose="02020603050405020304" pitchFamily="18" charset="0"/>
              </a:rPr>
              <a:t>, 1999</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p>
          <a:p>
            <a:pPr>
              <a:lnSpc>
                <a:spcPct val="150000"/>
              </a:lnSpc>
              <a:spcBef>
                <a:spcPts val="1200"/>
              </a:spcBef>
            </a:pP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企業</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不僅僅關注建立</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消費者</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信任的滿意度，</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還要降低</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消費者對服務的感知風險</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800" dirty="0" err="1">
                <a:latin typeface="Times New Roman" panose="02020603050405020304" pitchFamily="18" charset="0"/>
                <a:cs typeface="Times New Roman" panose="02020603050405020304" pitchFamily="18" charset="0"/>
              </a:rPr>
              <a:t>Ranaweera</a:t>
            </a:r>
            <a:r>
              <a:rPr lang="en-US" altLang="zh-CN" sz="1800" dirty="0">
                <a:latin typeface="Times New Roman" panose="02020603050405020304" pitchFamily="18" charset="0"/>
                <a:cs typeface="Times New Roman" panose="02020603050405020304" pitchFamily="18" charset="0"/>
              </a:rPr>
              <a:t> &amp; </a:t>
            </a:r>
            <a:r>
              <a:rPr lang="en-US" altLang="zh-CN" sz="1800" dirty="0" err="1">
                <a:latin typeface="Times New Roman" panose="02020603050405020304" pitchFamily="18" charset="0"/>
                <a:cs typeface="Times New Roman" panose="02020603050405020304" pitchFamily="18" charset="0"/>
              </a:rPr>
              <a:t>Prabhu</a:t>
            </a:r>
            <a:r>
              <a:rPr lang="en-US" altLang="zh-CN" sz="1800" dirty="0">
                <a:latin typeface="Times New Roman" panose="02020603050405020304" pitchFamily="18" charset="0"/>
                <a:cs typeface="Times New Roman" panose="02020603050405020304" pitchFamily="18" charset="0"/>
              </a:rPr>
              <a:t>, 2003</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a:t>
            </a:r>
            <a:endPar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endParaRPr>
          </a:p>
        </p:txBody>
      </p:sp>
    </p:spTree>
    <p:extLst>
      <p:ext uri="{BB962C8B-B14F-4D97-AF65-F5344CB8AC3E}">
        <p14:creationId xmlns:p14="http://schemas.microsoft.com/office/powerpoint/2010/main" val="1542678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2.7 Emotion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spcBef>
                <a:spcPts val="1200"/>
              </a:spcBef>
            </a:pPr>
            <a:r>
              <a:rPr lang="zh-TW" altLang="en-US" sz="1800" dirty="0">
                <a:latin typeface="標楷體" panose="03000509000000000000" pitchFamily="65" charset="-120"/>
                <a:ea typeface="標楷體" panose="03000509000000000000" pitchFamily="65" charset="-120"/>
              </a:rPr>
              <a:t>購物時，環境所產生的情感可以轉化為消費者滿意度</a:t>
            </a:r>
            <a:r>
              <a:rPr lang="zh-CN" altLang="en-US" sz="1800" dirty="0">
                <a:latin typeface="標楷體" panose="03000509000000000000" pitchFamily="65" charset="-120"/>
                <a:ea typeface="標楷體" panose="03000509000000000000" pitchFamily="65" charset="-120"/>
              </a:rPr>
              <a:t>。</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800" dirty="0" err="1">
                <a:latin typeface="Times New Roman" panose="02020603050405020304" pitchFamily="18" charset="0"/>
                <a:cs typeface="Times New Roman" panose="02020603050405020304" pitchFamily="18" charset="0"/>
              </a:rPr>
              <a:t>Kuo</a:t>
            </a:r>
            <a:r>
              <a:rPr lang="en-US" altLang="zh-CN" sz="1800" dirty="0">
                <a:latin typeface="Times New Roman" panose="02020603050405020304" pitchFamily="18" charset="0"/>
                <a:cs typeface="Times New Roman" panose="02020603050405020304" pitchFamily="18" charset="0"/>
              </a:rPr>
              <a:t> &amp; Wu, 2012</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a:t>
            </a:r>
          </a:p>
          <a:p>
            <a:pPr>
              <a:lnSpc>
                <a:spcPct val="150000"/>
              </a:lnSpc>
              <a:spcBef>
                <a:spcPts val="1200"/>
              </a:spcBef>
            </a:pP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在</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良好</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環境的影響下，消費者會表現出各種更積極的情緒</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dirty="0" err="1">
                <a:latin typeface="Times New Roman" panose="02020603050405020304" pitchFamily="18" charset="0"/>
                <a:cs typeface="Times New Roman" panose="02020603050405020304" pitchFamily="18" charset="0"/>
              </a:rPr>
              <a:t>Isen</a:t>
            </a:r>
            <a:r>
              <a:rPr lang="en-US" altLang="zh-CN" dirty="0">
                <a:latin typeface="Times New Roman" panose="02020603050405020304" pitchFamily="18" charset="0"/>
                <a:cs typeface="Times New Roman" panose="02020603050405020304" pitchFamily="18" charset="0"/>
              </a:rPr>
              <a:t>, 1984</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endParaRPr lang="en-US" altLang="zh-CN" sz="1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52561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3. Methodology—3.1 Research framework</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研究框架如圖</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zh-TW" altLang="en-US" sz="1800" dirty="0">
                <a:latin typeface="標楷體" panose="03000509000000000000" pitchFamily="65" charset="-120"/>
                <a:ea typeface="標楷體" panose="03000509000000000000" pitchFamily="65" charset="-120"/>
                <a:sym typeface="Arial" panose="020B0604020202020204" pitchFamily="34" charset="0"/>
              </a:rPr>
              <a:t>，其中</a:t>
            </a:r>
            <a:r>
              <a:rPr lang="zh-CN" altLang="en-US" sz="1800" dirty="0">
                <a:latin typeface="標楷體" panose="03000509000000000000" pitchFamily="65" charset="-120"/>
                <a:ea typeface="標楷體" panose="03000509000000000000" pitchFamily="65" charset="-120"/>
                <a:sym typeface="Arial" panose="020B0604020202020204" pitchFamily="34" charset="0"/>
              </a:rPr>
              <a:t>包含</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zh-TW" altLang="en-US" sz="1800" dirty="0">
                <a:latin typeface="標楷體" panose="03000509000000000000" pitchFamily="65" charset="-120"/>
                <a:ea typeface="標楷體" panose="03000509000000000000" pitchFamily="65" charset="-120"/>
                <a:sym typeface="Arial" panose="020B0604020202020204" pitchFamily="34" charset="0"/>
              </a:rPr>
              <a:t>個可操縱的</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自變量</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顏色</a:t>
            </a:r>
            <a:r>
              <a:rPr lang="zh-TW" altLang="en-US" sz="1800" dirty="0">
                <a:latin typeface="標楷體" panose="03000509000000000000" pitchFamily="65" charset="-120"/>
                <a:ea typeface="標楷體" panose="03000509000000000000" pitchFamily="65" charset="-120"/>
                <a:sym typeface="Arial" panose="020B0604020202020204" pitchFamily="34" charset="0"/>
              </a:rPr>
              <a:t>和</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價格</a:t>
            </a:r>
            <a:r>
              <a:rPr lang="zh-TW" altLang="en-US" sz="1800" dirty="0">
                <a:latin typeface="標楷體" panose="03000509000000000000" pitchFamily="65" charset="-120"/>
                <a:ea typeface="標楷體" panose="03000509000000000000" pitchFamily="65" charset="-120"/>
                <a:sym typeface="Arial" panose="020B0604020202020204" pitchFamily="34" charset="0"/>
              </a:rPr>
              <a:t>）和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zh-TW" altLang="en-US" sz="1800" dirty="0">
                <a:latin typeface="標楷體" panose="03000509000000000000" pitchFamily="65" charset="-120"/>
                <a:ea typeface="標楷體" panose="03000509000000000000" pitchFamily="65" charset="-120"/>
                <a:sym typeface="Arial" panose="020B0604020202020204" pitchFamily="34" charset="0"/>
              </a:rPr>
              <a:t>個</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因變量</a:t>
            </a:r>
            <a:r>
              <a:rPr lang="zh-TW" altLang="en-US" sz="1800" dirty="0">
                <a:latin typeface="標楷體" panose="03000509000000000000" pitchFamily="65" charset="-120"/>
                <a:ea typeface="標楷體" panose="03000509000000000000" pitchFamily="65" charset="-120"/>
                <a:sym typeface="Arial" panose="020B0604020202020204" pitchFamily="34" charset="0"/>
              </a:rPr>
              <a:t>（在線商店感知，感知有用性，信任和情感反應）。文化差異被認為是影響顏色，價格和四個因變量之間關係的調節劑。</a:t>
            </a:r>
          </a:p>
        </p:txBody>
      </p:sp>
      <p:pic>
        <p:nvPicPr>
          <p:cNvPr id="4" name="图片 3">
            <a:extLst>
              <a:ext uri="{FF2B5EF4-FFF2-40B4-BE49-F238E27FC236}">
                <a16:creationId xmlns:a16="http://schemas.microsoft.com/office/drawing/2014/main" id="{DA02035F-67A2-489A-8B12-C41B42DA1788}"/>
              </a:ext>
            </a:extLst>
          </p:cNvPr>
          <p:cNvPicPr>
            <a:picLocks noChangeAspect="1"/>
          </p:cNvPicPr>
          <p:nvPr/>
        </p:nvPicPr>
        <p:blipFill>
          <a:blip r:embed="rId3"/>
          <a:stretch>
            <a:fillRect/>
          </a:stretch>
        </p:blipFill>
        <p:spPr>
          <a:xfrm>
            <a:off x="3705225" y="3143250"/>
            <a:ext cx="4781550" cy="2647950"/>
          </a:xfrm>
          <a:prstGeom prst="rect">
            <a:avLst/>
          </a:prstGeom>
        </p:spPr>
      </p:pic>
    </p:spTree>
    <p:extLst>
      <p:ext uri="{BB962C8B-B14F-4D97-AF65-F5344CB8AC3E}">
        <p14:creationId xmlns:p14="http://schemas.microsoft.com/office/powerpoint/2010/main" val="1363855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3.2 Experimental design and </a:t>
            </a:r>
            <a:r>
              <a:rPr lang="en-US" altLang="zh-CN" dirty="0" err="1">
                <a:latin typeface="Times New Roman" panose="02020603050405020304" pitchFamily="18" charset="0"/>
                <a:cs typeface="Times New Roman" panose="02020603050405020304" pitchFamily="18" charset="0"/>
                <a:sym typeface="Arial" panose="020B0604020202020204" pitchFamily="34" charset="0"/>
              </a:rPr>
              <a:t>manupulation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實驗：</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zh-CN" altLang="en-US" sz="1800" dirty="0">
                <a:latin typeface="標楷體" panose="03000509000000000000" pitchFamily="65" charset="-120"/>
                <a:ea typeface="標楷體" panose="03000509000000000000" pitchFamily="65" charset="-120"/>
                <a:sym typeface="Arial" panose="020B0604020202020204" pitchFamily="34" charset="0"/>
              </a:rPr>
              <a:t>顏色：暖</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中性</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冷</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X  2 (</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價格：高</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低</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 ) </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之間設計</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6</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種不同的情況。</a:t>
            </a:r>
            <a:endPar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使用</a:t>
            </a:r>
            <a:r>
              <a:rPr lang="en-US" altLang="zh-CN" sz="1800" dirty="0">
                <a:latin typeface="Times New Roman" panose="02020603050405020304" pitchFamily="18" charset="0"/>
                <a:cs typeface="Times New Roman" panose="02020603050405020304" pitchFamily="18" charset="0"/>
              </a:rPr>
              <a:t>wix.com</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服務建立一個虛擬網站，創建品牌名稱</a:t>
            </a:r>
            <a:r>
              <a:rPr lang="zh-CN" altLang="en-US" sz="1800" dirty="0">
                <a:latin typeface="Times New Roman" panose="02020603050405020304" pitchFamily="18" charset="0"/>
                <a:cs typeface="Times New Roman" panose="02020603050405020304" pitchFamily="18" charset="0"/>
              </a:rPr>
              <a:t>“</a:t>
            </a:r>
            <a:r>
              <a:rPr lang="en-US" altLang="zh-CN" sz="1800" dirty="0">
                <a:latin typeface="Times New Roman" panose="02020603050405020304" pitchFamily="18" charset="0"/>
                <a:cs typeface="Times New Roman" panose="02020603050405020304" pitchFamily="18" charset="0"/>
              </a:rPr>
              <a:t>WATCH WORLD</a:t>
            </a:r>
            <a:r>
              <a:rPr lang="zh-CN" altLang="en-US" sz="1800" dirty="0">
                <a:latin typeface="Times New Roman" panose="02020603050405020304" pitchFamily="18" charset="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。實驗網站提供各種男女手錶，共有三種顏色條件：暖色、中性色和冷色。</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在暖色條件下，紅色被選為網站背景色，白色背景被選為中性，藍色被選為冷色。所有條件下，除背景色外，所有刺激均保持不變。</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根據</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先</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前研究人員</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en-US" altLang="zh-CN" sz="1800" dirty="0">
                <a:latin typeface="Times New Roman" panose="02020603050405020304" pitchFamily="18" charset="0"/>
                <a:cs typeface="Times New Roman" panose="02020603050405020304" pitchFamily="18" charset="0"/>
              </a:rPr>
              <a:t>Agarwal and Teas 2002; Teas and Agarwal 2000</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產品腕錶價格分別為</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50</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美元，</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175</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美元和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300</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美元</a:t>
            </a:r>
            <a:r>
              <a:rPr lang="en-US" altLang="zh-TW"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低、中、高</a:t>
            </a:r>
            <a:r>
              <a:rPr lang="en-US" altLang="zh-TW"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。本研究使用最低和最高價格。</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741223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3.3 Procedures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由於這項研究的重點是德國和台灣市場，因此選擇了這兩個</a:t>
            </a:r>
            <a:r>
              <a:rPr lang="zh-CN" altLang="en-US" sz="1800" dirty="0">
                <a:latin typeface="標楷體" panose="03000509000000000000" pitchFamily="65" charset="-120"/>
                <a:ea typeface="標楷體" panose="03000509000000000000" pitchFamily="65" charset="-120"/>
                <a:sym typeface="Arial" panose="020B0604020202020204" pitchFamily="34" charset="0"/>
              </a:rPr>
              <a:t>地方</a:t>
            </a:r>
            <a:r>
              <a:rPr lang="zh-TW" altLang="en-US" sz="1800" dirty="0">
                <a:latin typeface="標楷體" panose="03000509000000000000" pitchFamily="65" charset="-120"/>
                <a:ea typeface="標楷體" panose="03000509000000000000" pitchFamily="65" charset="-120"/>
                <a:sym typeface="Arial" panose="020B0604020202020204" pitchFamily="34" charset="0"/>
              </a:rPr>
              <a:t>的在線消費者作為主要參與者。參加本研究的所有參與者都是隨機選擇的，採用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3×2</a:t>
            </a:r>
            <a:r>
              <a:rPr lang="zh-TW" altLang="en-US" sz="1800" dirty="0">
                <a:latin typeface="標楷體" panose="03000509000000000000" pitchFamily="65" charset="-120"/>
                <a:ea typeface="標楷體" panose="03000509000000000000" pitchFamily="65" charset="-120"/>
                <a:sym typeface="Arial" panose="020B0604020202020204" pitchFamily="34" charset="0"/>
              </a:rPr>
              <a:t>設計的問卷，其中包含與顏色（暖</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冷</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中性）和價格（高</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低）六種條件之一相對應的情景。</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在所有</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6</a:t>
            </a:r>
            <a:r>
              <a:rPr lang="zh-TW" altLang="en-US" sz="1800" dirty="0">
                <a:latin typeface="標楷體" panose="03000509000000000000" pitchFamily="65" charset="-120"/>
                <a:ea typeface="標楷體" panose="03000509000000000000" pitchFamily="65" charset="-120"/>
                <a:sym typeface="Arial" panose="020B0604020202020204" pitchFamily="34" charset="0"/>
              </a:rPr>
              <a:t>種情況下，首先向受試者顯示一個實驗網站</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參與者使用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7</a:t>
            </a:r>
            <a:r>
              <a:rPr lang="zh-CN" altLang="en-US" sz="1800" dirty="0">
                <a:latin typeface="標楷體" panose="03000509000000000000" pitchFamily="65" charset="-120"/>
                <a:ea typeface="標楷體" panose="03000509000000000000" pitchFamily="65" charset="-120"/>
                <a:sym typeface="Arial" panose="020B0604020202020204" pitchFamily="34" charset="0"/>
              </a:rPr>
              <a:t>等級的</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Likert</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量表</a:t>
            </a:r>
            <a:r>
              <a:rPr lang="zh-TW" altLang="en-US" sz="1800" dirty="0">
                <a:latin typeface="標楷體" panose="03000509000000000000" pitchFamily="65" charset="-120"/>
                <a:ea typeface="標楷體" panose="03000509000000000000" pitchFamily="65" charset="-120"/>
                <a:sym typeface="Arial" panose="020B0604020202020204" pitchFamily="34" charset="0"/>
              </a:rPr>
              <a:t>來評估他們對該網站的反應。</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692850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3.4 Measurements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問卷使用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Google</a:t>
            </a:r>
            <a:r>
              <a:rPr lang="zh-CN" altLang="en-US" sz="1800" dirty="0">
                <a:latin typeface="標楷體" panose="03000509000000000000" pitchFamily="65" charset="-120"/>
                <a:ea typeface="標楷體" panose="03000509000000000000" pitchFamily="65" charset="-120"/>
                <a:sym typeface="Arial" panose="020B0604020202020204" pitchFamily="34" charset="0"/>
              </a:rPr>
              <a:t>表單創建。</a:t>
            </a:r>
            <a:r>
              <a:rPr lang="zh-TW" altLang="en-US" sz="1800" dirty="0">
                <a:latin typeface="標楷體" panose="03000509000000000000" pitchFamily="65" charset="-120"/>
                <a:ea typeface="標楷體" panose="03000509000000000000" pitchFamily="65" charset="-120"/>
                <a:sym typeface="Arial" panose="020B0604020202020204" pitchFamily="34" charset="0"/>
              </a:rPr>
              <a:t>在整個研究過程中，使用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7</a:t>
            </a:r>
            <a:r>
              <a:rPr lang="zh-CN" altLang="en-US" sz="1800" dirty="0">
                <a:latin typeface="標楷體" panose="03000509000000000000" pitchFamily="65" charset="-120"/>
                <a:ea typeface="標楷體" panose="03000509000000000000" pitchFamily="65" charset="-120"/>
                <a:sym typeface="Arial" panose="020B0604020202020204" pitchFamily="34" charset="0"/>
              </a:rPr>
              <a:t>等級的</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Likert</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量表</a:t>
            </a:r>
            <a:r>
              <a:rPr lang="zh-TW" altLang="en-US" sz="1800" dirty="0">
                <a:latin typeface="標楷體" panose="03000509000000000000" pitchFamily="65" charset="-120"/>
                <a:ea typeface="標楷體" panose="03000509000000000000" pitchFamily="65" charset="-120"/>
                <a:sym typeface="Arial" panose="020B0604020202020204" pitchFamily="34" charset="0"/>
              </a:rPr>
              <a:t>來評估參與者對問卷項目的反應。</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在線商店感知</a:t>
            </a:r>
            <a:r>
              <a:rPr lang="zh-CN" altLang="en-US" sz="1800" dirty="0">
                <a:latin typeface="標楷體" panose="03000509000000000000" pitchFamily="65" charset="-120"/>
                <a:ea typeface="標楷體" panose="03000509000000000000" pitchFamily="65" charset="-120"/>
                <a:sym typeface="Arial" panose="020B0604020202020204" pitchFamily="34" charset="0"/>
              </a:rPr>
              <a:t>測量：</a:t>
            </a:r>
            <a:r>
              <a:rPr lang="en-US" altLang="zh-CN" sz="1800" dirty="0">
                <a:latin typeface="Times New Roman" panose="02020603050405020304" pitchFamily="18" charset="0"/>
                <a:cs typeface="Times New Roman" panose="02020603050405020304" pitchFamily="18" charset="0"/>
              </a:rPr>
              <a:t>Kim, Fiore, and Lee (2006)</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，包括</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5</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個項目，了解客戶對網站的感知。</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感知有用性</a:t>
            </a:r>
            <a:r>
              <a:rPr lang="zh-CN" altLang="en-US" sz="1800" dirty="0">
                <a:latin typeface="標楷體" panose="03000509000000000000" pitchFamily="65" charset="-120"/>
                <a:ea typeface="標楷體" panose="03000509000000000000" pitchFamily="65" charset="-120"/>
                <a:sym typeface="Arial" panose="020B0604020202020204" pitchFamily="34" charset="0"/>
              </a:rPr>
              <a:t>測量：由</a:t>
            </a:r>
            <a:r>
              <a:rPr lang="en-US" altLang="zh-CN" sz="1800" dirty="0">
                <a:latin typeface="Times New Roman" panose="02020603050405020304" pitchFamily="18" charset="0"/>
                <a:cs typeface="Times New Roman" panose="02020603050405020304" pitchFamily="18" charset="0"/>
              </a:rPr>
              <a:t>Deane, </a:t>
            </a:r>
            <a:r>
              <a:rPr lang="en-US" altLang="zh-CN" sz="1800" dirty="0" err="1">
                <a:latin typeface="Times New Roman" panose="02020603050405020304" pitchFamily="18" charset="0"/>
                <a:cs typeface="Times New Roman" panose="02020603050405020304" pitchFamily="18" charset="0"/>
              </a:rPr>
              <a:t>Podd</a:t>
            </a:r>
            <a:r>
              <a:rPr lang="en-US" altLang="zh-CN" sz="1800" dirty="0">
                <a:latin typeface="Times New Roman" panose="02020603050405020304" pitchFamily="18" charset="0"/>
                <a:cs typeface="Times New Roman" panose="02020603050405020304" pitchFamily="18" charset="0"/>
              </a:rPr>
              <a:t>, and Henderson (1998)</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開發</a:t>
            </a:r>
            <a:r>
              <a:rPr lang="en-US" altLang="zh-CN" sz="18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800" dirty="0"/>
              <a:t> </a:t>
            </a:r>
            <a:r>
              <a:rPr lang="en-US" altLang="zh-CN" sz="1800" dirty="0">
                <a:latin typeface="Times New Roman" panose="02020603050405020304" pitchFamily="18" charset="0"/>
                <a:cs typeface="Times New Roman" panose="02020603050405020304" pitchFamily="18" charset="0"/>
              </a:rPr>
              <a:t>Henderson and </a:t>
            </a:r>
            <a:r>
              <a:rPr lang="en-US" altLang="zh-CN" sz="1800" dirty="0" err="1">
                <a:latin typeface="Times New Roman" panose="02020603050405020304" pitchFamily="18" charset="0"/>
                <a:cs typeface="Times New Roman" panose="02020603050405020304" pitchFamily="18" charset="0"/>
              </a:rPr>
              <a:t>Divett</a:t>
            </a:r>
            <a:r>
              <a:rPr lang="en-US" altLang="zh-CN" sz="1800" dirty="0">
                <a:latin typeface="Times New Roman" panose="02020603050405020304" pitchFamily="18" charset="0"/>
                <a:cs typeface="Times New Roman" panose="02020603050405020304" pitchFamily="18" charset="0"/>
              </a:rPr>
              <a:t> (2003)</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使用。</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信任測量：</a:t>
            </a:r>
            <a:r>
              <a:rPr lang="en-US" altLang="zh-CN" sz="1800" dirty="0">
                <a:latin typeface="Times New Roman" panose="02020603050405020304" pitchFamily="18" charset="0"/>
                <a:cs typeface="Times New Roman" panose="02020603050405020304" pitchFamily="18" charset="0"/>
              </a:rPr>
              <a:t>Kim, </a:t>
            </a:r>
            <a:r>
              <a:rPr lang="en-US" altLang="zh-CN" sz="1800" dirty="0" err="1">
                <a:latin typeface="Times New Roman" panose="02020603050405020304" pitchFamily="18" charset="0"/>
                <a:cs typeface="Times New Roman" panose="02020603050405020304" pitchFamily="18" charset="0"/>
              </a:rPr>
              <a:t>Ferrin</a:t>
            </a:r>
            <a:r>
              <a:rPr lang="en-US" altLang="zh-CN" sz="1800" dirty="0">
                <a:latin typeface="Times New Roman" panose="02020603050405020304" pitchFamily="18" charset="0"/>
                <a:cs typeface="Times New Roman" panose="02020603050405020304" pitchFamily="18" charset="0"/>
              </a:rPr>
              <a:t>, and Rao (2008)</a:t>
            </a:r>
            <a:r>
              <a:rPr lang="zh-CN" altLang="en-US" sz="1800" dirty="0">
                <a:latin typeface="標楷體" panose="03000509000000000000" pitchFamily="65" charset="-120"/>
                <a:ea typeface="標楷體" panose="03000509000000000000" pitchFamily="65" charset="-120"/>
              </a:rPr>
              <a:t>改良的三個項目。</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情感反應測量：</a:t>
            </a:r>
            <a:r>
              <a:rPr lang="en-US" altLang="zh-CN" sz="1800" dirty="0">
                <a:latin typeface="Times New Roman" panose="02020603050405020304" pitchFamily="18" charset="0"/>
                <a:cs typeface="Times New Roman" panose="02020603050405020304" pitchFamily="18" charset="0"/>
              </a:rPr>
              <a:t>Koo and Ju (2010)</a:t>
            </a:r>
            <a:r>
              <a:rPr lang="zh-CN" altLang="en-US" sz="1800" dirty="0">
                <a:latin typeface="標楷體" panose="03000509000000000000" pitchFamily="65" charset="-120"/>
                <a:ea typeface="標楷體" panose="03000509000000000000" pitchFamily="65" charset="-120"/>
              </a:rPr>
              <a:t>通過愉悅和興奮兩個維度來衡量。</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6423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 Data analysis—4.1 Participants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399" y="1981201"/>
            <a:ext cx="6246471" cy="3809999"/>
          </a:xfrm>
        </p:spPr>
        <p:txBody>
          <a:bodyPr rtlCol="0">
            <a:no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共有</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731</a:t>
            </a:r>
            <a:r>
              <a:rPr lang="zh-CN" altLang="en-US" sz="1800" dirty="0">
                <a:latin typeface="標楷體" panose="03000509000000000000" pitchFamily="65" charset="-120"/>
                <a:ea typeface="標楷體" panose="03000509000000000000" pitchFamily="65" charset="-120"/>
                <a:sym typeface="Arial" panose="020B0604020202020204" pitchFamily="34" charset="0"/>
              </a:rPr>
              <a:t>名參與者，</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703</a:t>
            </a:r>
            <a:r>
              <a:rPr lang="zh-CN" altLang="en-US" sz="1800" dirty="0">
                <a:latin typeface="標楷體" panose="03000509000000000000" pitchFamily="65" charset="-120"/>
                <a:ea typeface="標楷體" panose="03000509000000000000" pitchFamily="65" charset="-120"/>
                <a:sym typeface="Arial" panose="020B0604020202020204" pitchFamily="34" charset="0"/>
              </a:rPr>
              <a:t>份有效問卷 </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完成率</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96%</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。所有參與者的分別來自台灣北部、中部以及德國北部。</a:t>
            </a: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a:lnSpc>
                <a:spcPct val="150000"/>
              </a:lnSpc>
            </a:pP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男性</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259</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名，女性</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444</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名，約</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84%</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的參與者年齡在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15</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至</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24</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歲，約</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16%</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年齡在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25</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至</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34</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歲。</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4" name="图片 3">
            <a:extLst>
              <a:ext uri="{FF2B5EF4-FFF2-40B4-BE49-F238E27FC236}">
                <a16:creationId xmlns:a16="http://schemas.microsoft.com/office/drawing/2014/main" id="{8C9B26B1-5733-42F3-A32B-FD5B0947879C}"/>
              </a:ext>
            </a:extLst>
          </p:cNvPr>
          <p:cNvPicPr>
            <a:picLocks noChangeAspect="1"/>
          </p:cNvPicPr>
          <p:nvPr/>
        </p:nvPicPr>
        <p:blipFill>
          <a:blip r:embed="rId3"/>
          <a:stretch>
            <a:fillRect/>
          </a:stretch>
        </p:blipFill>
        <p:spPr>
          <a:xfrm>
            <a:off x="7541871" y="199547"/>
            <a:ext cx="4060103" cy="6154600"/>
          </a:xfrm>
          <a:prstGeom prst="rect">
            <a:avLst/>
          </a:prstGeom>
        </p:spPr>
      </p:pic>
    </p:spTree>
    <p:extLst>
      <p:ext uri="{BB962C8B-B14F-4D97-AF65-F5344CB8AC3E}">
        <p14:creationId xmlns:p14="http://schemas.microsoft.com/office/powerpoint/2010/main" val="2822073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4.2 Manipulation check</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操作檢查，以確認被操作的高價和低價能被參與者感知到價格的顯著差異。</a:t>
            </a: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a:lnSpc>
                <a:spcPct val="150000"/>
              </a:lnSpc>
            </a:pP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台灣地區最低價</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1600</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台幣，最高價</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9740</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台幣。</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德國最低價</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44</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歐元，最高價</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270</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歐元。</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pP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結果表明參與者對價格的看法差異顯著</a:t>
            </a:r>
            <a:r>
              <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p &lt; 0.000</a:t>
            </a:r>
            <a:r>
              <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價格水平操作成功。</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398728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4.3 </a:t>
            </a:r>
            <a:r>
              <a:rPr lang="en-US" altLang="zh-CN" dirty="0" err="1">
                <a:latin typeface="Times New Roman" panose="02020603050405020304" pitchFamily="18" charset="0"/>
                <a:cs typeface="Times New Roman" panose="02020603050405020304" pitchFamily="18" charset="0"/>
                <a:sym typeface="Arial" panose="020B0604020202020204" pitchFamily="34" charset="0"/>
              </a:rPr>
              <a:t>Reliablity</a:t>
            </a:r>
            <a:r>
              <a:rPr lang="en-US" altLang="zh-CN" dirty="0">
                <a:latin typeface="Times New Roman" panose="02020603050405020304" pitchFamily="18" charset="0"/>
                <a:cs typeface="Times New Roman" panose="02020603050405020304" pitchFamily="18" charset="0"/>
                <a:sym typeface="Arial" panose="020B0604020202020204" pitchFamily="34" charset="0"/>
              </a:rPr>
              <a:t> and validity</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為了測試本研究中使用的構</a:t>
            </a:r>
            <a:r>
              <a:rPr lang="zh-CN" altLang="en-US" sz="1800" dirty="0">
                <a:latin typeface="標楷體" panose="03000509000000000000" pitchFamily="65" charset="-120"/>
                <a:ea typeface="標楷體" panose="03000509000000000000" pitchFamily="65" charset="-120"/>
                <a:sym typeface="Arial" panose="020B0604020202020204" pitchFamily="34" charset="0"/>
              </a:rPr>
              <a:t>念</a:t>
            </a:r>
            <a:r>
              <a:rPr lang="zh-TW" altLang="en-US" sz="1800" dirty="0">
                <a:latin typeface="標楷體" panose="03000509000000000000" pitchFamily="65" charset="-120"/>
                <a:ea typeface="標楷體" panose="03000509000000000000" pitchFamily="65" charset="-120"/>
                <a:sym typeface="Arial" panose="020B0604020202020204" pitchFamily="34" charset="0"/>
              </a:rPr>
              <a:t>的有效性，對每個構</a:t>
            </a:r>
            <a:r>
              <a:rPr lang="zh-CN" altLang="en-US" sz="1800" dirty="0">
                <a:latin typeface="標楷體" panose="03000509000000000000" pitchFamily="65" charset="-120"/>
                <a:ea typeface="標楷體" panose="03000509000000000000" pitchFamily="65" charset="-120"/>
                <a:sym typeface="Arial" panose="020B0604020202020204" pitchFamily="34" charset="0"/>
              </a:rPr>
              <a:t>念</a:t>
            </a:r>
            <a:r>
              <a:rPr lang="zh-TW" altLang="en-US" sz="1800" dirty="0">
                <a:latin typeface="標楷體" panose="03000509000000000000" pitchFamily="65" charset="-120"/>
                <a:ea typeface="標楷體" panose="03000509000000000000" pitchFamily="65" charset="-120"/>
                <a:sym typeface="Arial" panose="020B0604020202020204" pitchFamily="34" charset="0"/>
              </a:rPr>
              <a:t>中的項目進行了因子分析。因子</a:t>
            </a:r>
            <a:r>
              <a:rPr lang="zh-CN" altLang="en-US" sz="1800" dirty="0">
                <a:latin typeface="標楷體" panose="03000509000000000000" pitchFamily="65" charset="-120"/>
                <a:ea typeface="標楷體" panose="03000509000000000000" pitchFamily="65" charset="-120"/>
                <a:sym typeface="Arial" panose="020B0604020202020204" pitchFamily="34" charset="0"/>
              </a:rPr>
              <a:t>負荷量</a:t>
            </a:r>
            <a:r>
              <a:rPr lang="zh-TW" altLang="en-US" sz="1800" dirty="0">
                <a:latin typeface="標楷體" panose="03000509000000000000" pitchFamily="65" charset="-120"/>
                <a:ea typeface="標楷體" panose="03000509000000000000" pitchFamily="65" charset="-120"/>
                <a:sym typeface="Arial" panose="020B0604020202020204" pitchFamily="34" charset="0"/>
              </a:rPr>
              <a:t>小於</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0.7</a:t>
            </a:r>
            <a:r>
              <a:rPr lang="zh-TW" altLang="en-US" sz="1800" dirty="0">
                <a:latin typeface="標楷體" panose="03000509000000000000" pitchFamily="65" charset="-120"/>
                <a:ea typeface="標楷體" panose="03000509000000000000" pitchFamily="65" charset="-120"/>
                <a:sym typeface="Arial" panose="020B0604020202020204" pitchFamily="34" charset="0"/>
              </a:rPr>
              <a:t>的項目被刪除。因子分析的結果表明，本研究中所有構</a:t>
            </a:r>
            <a:r>
              <a:rPr lang="zh-CN" altLang="en-US" sz="1800" dirty="0">
                <a:latin typeface="標楷體" panose="03000509000000000000" pitchFamily="65" charset="-120"/>
                <a:ea typeface="標楷體" panose="03000509000000000000" pitchFamily="65" charset="-120"/>
                <a:sym typeface="Arial" panose="020B0604020202020204" pitchFamily="34" charset="0"/>
              </a:rPr>
              <a:t>念</a:t>
            </a:r>
            <a:r>
              <a:rPr lang="zh-TW" altLang="en-US" sz="1800" dirty="0">
                <a:latin typeface="標楷體" panose="03000509000000000000" pitchFamily="65" charset="-120"/>
                <a:ea typeface="標楷體" panose="03000509000000000000" pitchFamily="65" charset="-120"/>
                <a:sym typeface="Arial" panose="020B0604020202020204" pitchFamily="34" charset="0"/>
              </a:rPr>
              <a:t>均具有有效性。此外，</a:t>
            </a:r>
            <a:r>
              <a:rPr lang="zh-CN" altLang="en-US" sz="1800" dirty="0">
                <a:latin typeface="標楷體" panose="03000509000000000000" pitchFamily="65" charset="-120"/>
                <a:ea typeface="標楷體" panose="03000509000000000000" pitchFamily="65" charset="-120"/>
                <a:sym typeface="Arial" panose="020B0604020202020204" pitchFamily="34" charset="0"/>
              </a:rPr>
              <a:t>用</a:t>
            </a:r>
            <a:r>
              <a:rPr lang="zh-CN" altLang="en-US" sz="1800" dirty="0">
                <a:latin typeface="標楷體" panose="03000509000000000000" pitchFamily="65" charset="-120"/>
                <a:ea typeface="標楷體" panose="03000509000000000000" pitchFamily="65" charset="-120"/>
              </a:rPr>
              <a:t>克隆巴赫係數評估了</a:t>
            </a:r>
            <a:r>
              <a:rPr lang="zh-TW" altLang="en-US" sz="1800" dirty="0">
                <a:latin typeface="標楷體" panose="03000509000000000000" pitchFamily="65" charset="-120"/>
                <a:ea typeface="標楷體" panose="03000509000000000000" pitchFamily="65" charset="-120"/>
                <a:sym typeface="Arial" panose="020B0604020202020204" pitchFamily="34" charset="0"/>
              </a:rPr>
              <a:t>所有</a:t>
            </a:r>
            <a:r>
              <a:rPr lang="zh-CN" altLang="en-US" sz="1800" dirty="0">
                <a:latin typeface="標楷體" panose="03000509000000000000" pitchFamily="65" charset="-120"/>
                <a:ea typeface="標楷體" panose="03000509000000000000" pitchFamily="65" charset="-120"/>
                <a:sym typeface="Arial" panose="020B0604020202020204" pitchFamily="34" charset="0"/>
              </a:rPr>
              <a:t>構面</a:t>
            </a:r>
            <a:r>
              <a:rPr lang="zh-TW" altLang="en-US" sz="1800" dirty="0">
                <a:latin typeface="標楷體" panose="03000509000000000000" pitchFamily="65" charset="-120"/>
                <a:ea typeface="標楷體" panose="03000509000000000000" pitchFamily="65" charset="-120"/>
                <a:sym typeface="Arial" panose="020B0604020202020204" pitchFamily="34" charset="0"/>
              </a:rPr>
              <a:t>的內部一致性，結果表明所有措施均顯示出高可靠性。</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47255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pic>
        <p:nvPicPr>
          <p:cNvPr id="4" name="图片 3">
            <a:extLst>
              <a:ext uri="{FF2B5EF4-FFF2-40B4-BE49-F238E27FC236}">
                <a16:creationId xmlns:a16="http://schemas.microsoft.com/office/drawing/2014/main" id="{E98D22D7-95B1-4BFF-8FE4-394133651E58}"/>
              </a:ext>
            </a:extLst>
          </p:cNvPr>
          <p:cNvPicPr>
            <a:picLocks noChangeAspect="1"/>
          </p:cNvPicPr>
          <p:nvPr/>
        </p:nvPicPr>
        <p:blipFill>
          <a:blip r:embed="rId3"/>
          <a:stretch>
            <a:fillRect/>
          </a:stretch>
        </p:blipFill>
        <p:spPr>
          <a:xfrm>
            <a:off x="2906406" y="1646238"/>
            <a:ext cx="6379188" cy="3842731"/>
          </a:xfrm>
          <a:prstGeom prst="rect">
            <a:avLst/>
          </a:prstGeom>
        </p:spPr>
      </p:pic>
    </p:spTree>
    <p:extLst>
      <p:ext uri="{BB962C8B-B14F-4D97-AF65-F5344CB8AC3E}">
        <p14:creationId xmlns:p14="http://schemas.microsoft.com/office/powerpoint/2010/main" val="2689859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Abstract</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spcBef>
                <a:spcPts val="2400"/>
              </a:spcBef>
            </a:pPr>
            <a:r>
              <a:rPr lang="zh-CN" altLang="en-US" dirty="0">
                <a:latin typeface="標楷體" panose="03000509000000000000" pitchFamily="65" charset="-120"/>
                <a:ea typeface="標楷體" panose="03000509000000000000" pitchFamily="65" charset="-120"/>
                <a:sym typeface="Arial" panose="020B0604020202020204" pitchFamily="34" charset="0"/>
              </a:rPr>
              <a:t>主要目的：</a:t>
            </a:r>
            <a:r>
              <a:rPr lang="zh-TW" altLang="en-US" dirty="0">
                <a:latin typeface="標楷體" panose="03000509000000000000" pitchFamily="65" charset="-120"/>
                <a:ea typeface="標楷體" panose="03000509000000000000" pitchFamily="65" charset="-120"/>
                <a:sym typeface="Arial" panose="020B0604020202020204" pitchFamily="34" charset="0"/>
              </a:rPr>
              <a:t>向德國和台灣</a:t>
            </a:r>
            <a:r>
              <a:rPr lang="zh-CN" altLang="en-US" dirty="0">
                <a:latin typeface="標楷體" panose="03000509000000000000" pitchFamily="65" charset="-120"/>
                <a:ea typeface="標楷體" panose="03000509000000000000" pitchFamily="65" charset="-120"/>
                <a:sym typeface="Arial" panose="020B0604020202020204" pitchFamily="34" charset="0"/>
              </a:rPr>
              <a:t>地區</a:t>
            </a:r>
            <a:r>
              <a:rPr lang="zh-TW" altLang="en-US" dirty="0">
                <a:latin typeface="標楷體" panose="03000509000000000000" pitchFamily="65" charset="-120"/>
                <a:ea typeface="標楷體" panose="03000509000000000000" pitchFamily="65" charset="-120"/>
                <a:sym typeface="Arial" panose="020B0604020202020204" pitchFamily="34" charset="0"/>
              </a:rPr>
              <a:t>客戶提供</a:t>
            </a:r>
            <a:r>
              <a:rPr lang="zh-CN" altLang="en-US" dirty="0">
                <a:latin typeface="標楷體" panose="03000509000000000000" pitchFamily="65" charset="-120"/>
                <a:ea typeface="標楷體" panose="03000509000000000000" pitchFamily="65" charset="-120"/>
                <a:sym typeface="Arial" panose="020B0604020202020204" pitchFamily="34" charset="0"/>
              </a:rPr>
              <a:t>線上</a:t>
            </a:r>
            <a:r>
              <a:rPr lang="zh-TW" altLang="en-US" dirty="0">
                <a:latin typeface="標楷體" panose="03000509000000000000" pitchFamily="65" charset="-120"/>
                <a:ea typeface="標楷體" panose="03000509000000000000" pitchFamily="65" charset="-120"/>
                <a:sym typeface="Arial" panose="020B0604020202020204" pitchFamily="34" charset="0"/>
              </a:rPr>
              <a:t>產品</a:t>
            </a:r>
            <a:r>
              <a:rPr lang="zh-CN" altLang="en-US" dirty="0">
                <a:latin typeface="標楷體" panose="03000509000000000000" pitchFamily="65" charset="-120"/>
                <a:ea typeface="標楷體" panose="03000509000000000000" pitchFamily="65" charset="-120"/>
                <a:sym typeface="Arial" panose="020B0604020202020204" pitchFamily="34" charset="0"/>
              </a:rPr>
              <a:t>的</a:t>
            </a:r>
            <a:r>
              <a:rPr lang="zh-TW" altLang="en-US" dirty="0">
                <a:latin typeface="標楷體" panose="03000509000000000000" pitchFamily="65" charset="-120"/>
                <a:ea typeface="標楷體" panose="03000509000000000000" pitchFamily="65" charset="-120"/>
                <a:sym typeface="Arial" panose="020B0604020202020204" pitchFamily="34" charset="0"/>
              </a:rPr>
              <a:t>公司提供一些</a:t>
            </a:r>
            <a:r>
              <a:rPr lang="zh-CN" altLang="en-US" dirty="0">
                <a:latin typeface="標楷體" panose="03000509000000000000" pitchFamily="65" charset="-120"/>
                <a:ea typeface="標楷體" panose="03000509000000000000" pitchFamily="65" charset="-120"/>
                <a:sym typeface="Arial" panose="020B0604020202020204" pitchFamily="34" charset="0"/>
              </a:rPr>
              <a:t>見解</a:t>
            </a:r>
            <a:r>
              <a:rPr lang="zh-TW" altLang="en-US" dirty="0">
                <a:latin typeface="標楷體" panose="03000509000000000000" pitchFamily="65" charset="-120"/>
                <a:ea typeface="標楷體" panose="03000509000000000000" pitchFamily="65" charset="-120"/>
                <a:sym typeface="Arial" panose="020B0604020202020204" pitchFamily="34" charset="0"/>
              </a:rPr>
              <a:t>。</a:t>
            </a:r>
            <a:endParaRPr lang="en-US" altLang="zh-TW" sz="2800" dirty="0">
              <a:latin typeface="Arial" panose="020B0604020202020204" pitchFamily="34" charset="0"/>
              <a:sym typeface="Arial" panose="020B0604020202020204" pitchFamily="34" charset="0"/>
            </a:endParaRPr>
          </a:p>
          <a:p>
            <a:pPr>
              <a:spcBef>
                <a:spcPts val="2400"/>
              </a:spcBef>
            </a:pPr>
            <a:r>
              <a:rPr lang="zh-CN" altLang="en-US" dirty="0">
                <a:latin typeface="標楷體" panose="03000509000000000000" pitchFamily="65" charset="-120"/>
                <a:ea typeface="標楷體" panose="03000509000000000000" pitchFamily="65" charset="-120"/>
                <a:sym typeface="Arial" panose="020B0604020202020204" pitchFamily="34" charset="0"/>
              </a:rPr>
              <a:t>實驗結果表明顏色和價格顯著影響著客戶的反應。</a:t>
            </a:r>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a:spcBef>
                <a:spcPts val="2400"/>
              </a:spcBef>
            </a:pPr>
            <a:r>
              <a:rPr lang="zh-CN" altLang="en-US" dirty="0">
                <a:latin typeface="標楷體" panose="03000509000000000000" pitchFamily="65" charset="-120"/>
                <a:ea typeface="標楷體" panose="03000509000000000000" pitchFamily="65" charset="-120"/>
                <a:sym typeface="Arial" panose="020B0604020202020204" pitchFamily="34" charset="0"/>
              </a:rPr>
              <a:t>結果還表明暖色和冷色也會在不同程度上影響德國和台灣地區的參與者。</a:t>
            </a:r>
            <a:endParaRPr lang="en-US" altLang="zh-CN" dirty="0">
              <a:latin typeface="標楷體" panose="03000509000000000000" pitchFamily="65" charset="-120"/>
              <a:ea typeface="標楷體" panose="03000509000000000000" pitchFamily="65" charset="-120"/>
              <a:sym typeface="Arial" panose="020B0604020202020204" pitchFamily="34" charset="0"/>
            </a:endParaRP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400" y="1981201"/>
            <a:ext cx="9601200" cy="3809999"/>
          </a:xfrm>
        </p:spPr>
        <p:txBody>
          <a:bodyPr rtlCol="0">
            <a:no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zh-CN" altLang="en-US" sz="1800" dirty="0">
                <a:latin typeface="標楷體" panose="03000509000000000000" pitchFamily="65" charset="-120"/>
                <a:ea typeface="標楷體" panose="03000509000000000000" pitchFamily="65" charset="-120"/>
                <a:sym typeface="Arial" panose="020B0604020202020204" pitchFamily="34" charset="0"/>
              </a:rPr>
              <a:t>結果表明，顏色對於</a:t>
            </a:r>
            <a:r>
              <a:rPr lang="zh-TW" altLang="en-US" sz="1800" dirty="0">
                <a:latin typeface="標楷體" panose="03000509000000000000" pitchFamily="65" charset="-120"/>
                <a:ea typeface="標楷體" panose="03000509000000000000" pitchFamily="65" charset="-120"/>
                <a:cs typeface="Times New Roman" panose="02020603050405020304" pitchFamily="18" charset="0"/>
              </a:rPr>
              <a:t>在線</a:t>
            </a:r>
            <a:r>
              <a:rPr lang="zh-CN" altLang="en-US" sz="1800" dirty="0">
                <a:latin typeface="標楷體" panose="03000509000000000000" pitchFamily="65" charset="-120"/>
                <a:ea typeface="標楷體" panose="03000509000000000000" pitchFamily="65" charset="-120"/>
                <a:sym typeface="Arial" panose="020B0604020202020204" pitchFamily="34" charset="0"/>
              </a:rPr>
              <a:t>商店感知、信任和興奮是顯著的主要影響。價格對感知的有用性和愉悅是顯著的主要影響。文化差異對</a:t>
            </a:r>
            <a:r>
              <a:rPr lang="zh-TW" altLang="en-US" sz="1800" dirty="0">
                <a:latin typeface="標楷體" panose="03000509000000000000" pitchFamily="65" charset="-120"/>
                <a:ea typeface="標楷體" panose="03000509000000000000" pitchFamily="65" charset="-120"/>
                <a:cs typeface="Times New Roman" panose="02020603050405020304" pitchFamily="18" charset="0"/>
              </a:rPr>
              <a:t>在線</a:t>
            </a:r>
            <a:r>
              <a:rPr lang="zh-CN" altLang="en-US" sz="1800" dirty="0">
                <a:latin typeface="標楷體" panose="03000509000000000000" pitchFamily="65" charset="-120"/>
                <a:ea typeface="標楷體" panose="03000509000000000000" pitchFamily="65" charset="-120"/>
                <a:sym typeface="Arial" panose="020B0604020202020204" pitchFamily="34" charset="0"/>
              </a:rPr>
              <a:t>商店感知、感知的有用性、信任和愉悅是顯著的主要影響。</a:t>
            </a: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a:lnSpc>
                <a:spcPct val="150000"/>
              </a:lnSpc>
            </a:pPr>
            <a:r>
              <a:rPr lang="zh-TW" altLang="en-US" sz="1800" dirty="0">
                <a:latin typeface="標楷體" panose="03000509000000000000" pitchFamily="65" charset="-120"/>
                <a:ea typeface="標楷體" panose="03000509000000000000" pitchFamily="65" charset="-120"/>
                <a:cs typeface="Times New Roman" panose="02020603050405020304" pitchFamily="18" charset="0"/>
              </a:rPr>
              <a:t>此外，揭示了顏色和價格對在線商店感知和感知有用性的顯著交互作用</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latin typeface="標楷體" panose="03000509000000000000" pitchFamily="65" charset="-120"/>
                <a:ea typeface="標楷體" panose="03000509000000000000" pitchFamily="65" charset="-120"/>
                <a:cs typeface="Times New Roman" panose="02020603050405020304" pitchFamily="18" charset="0"/>
              </a:rPr>
              <a:t>顏色和</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文化差異</a:t>
            </a:r>
            <a:r>
              <a:rPr lang="zh-TW" altLang="en-US" sz="1800" dirty="0">
                <a:latin typeface="標楷體" panose="03000509000000000000" pitchFamily="65" charset="-120"/>
                <a:ea typeface="標楷體" panose="03000509000000000000" pitchFamily="65" charset="-120"/>
                <a:cs typeface="Times New Roman" panose="02020603050405020304" pitchFamily="18" charset="0"/>
              </a:rPr>
              <a:t>對商店</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感知</a:t>
            </a:r>
            <a:r>
              <a:rPr lang="zh-TW" altLang="en-US" sz="1800" dirty="0">
                <a:latin typeface="標楷體" panose="03000509000000000000" pitchFamily="65" charset="-120"/>
                <a:ea typeface="標楷體" panose="03000509000000000000" pitchFamily="65" charset="-120"/>
                <a:cs typeface="Times New Roman" panose="02020603050405020304" pitchFamily="18" charset="0"/>
              </a:rPr>
              <a:t>和信任的顯著交互作用。</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78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pic>
        <p:nvPicPr>
          <p:cNvPr id="6" name="图片 5">
            <a:extLst>
              <a:ext uri="{FF2B5EF4-FFF2-40B4-BE49-F238E27FC236}">
                <a16:creationId xmlns:a16="http://schemas.microsoft.com/office/drawing/2014/main" id="{31C33D3C-1268-4040-9BBD-B1DBE5594490}"/>
              </a:ext>
            </a:extLst>
          </p:cNvPr>
          <p:cNvPicPr>
            <a:picLocks noChangeAspect="1"/>
          </p:cNvPicPr>
          <p:nvPr/>
        </p:nvPicPr>
        <p:blipFill>
          <a:blip r:embed="rId3"/>
          <a:stretch>
            <a:fillRect/>
          </a:stretch>
        </p:blipFill>
        <p:spPr>
          <a:xfrm>
            <a:off x="797036" y="2137314"/>
            <a:ext cx="10597928" cy="2583372"/>
          </a:xfrm>
          <a:prstGeom prst="rect">
            <a:avLst/>
          </a:prstGeom>
        </p:spPr>
      </p:pic>
      <p:sp>
        <p:nvSpPr>
          <p:cNvPr id="3" name="矩形 2">
            <a:extLst>
              <a:ext uri="{FF2B5EF4-FFF2-40B4-BE49-F238E27FC236}">
                <a16:creationId xmlns:a16="http://schemas.microsoft.com/office/drawing/2014/main" id="{603BACF6-A957-4B5B-82C1-F5B91A80B0B1}"/>
              </a:ext>
            </a:extLst>
          </p:cNvPr>
          <p:cNvSpPr/>
          <p:nvPr/>
        </p:nvSpPr>
        <p:spPr>
          <a:xfrm>
            <a:off x="10420140" y="2934119"/>
            <a:ext cx="844061"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id="{F634A6BF-F071-4764-BD98-AEA3F281C411}"/>
              </a:ext>
            </a:extLst>
          </p:cNvPr>
          <p:cNvSpPr/>
          <p:nvPr/>
        </p:nvSpPr>
        <p:spPr>
          <a:xfrm>
            <a:off x="7387213" y="3288322"/>
            <a:ext cx="844061"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66E62DF5-349B-43A0-849B-5FF28DD54251}"/>
              </a:ext>
            </a:extLst>
          </p:cNvPr>
          <p:cNvSpPr/>
          <p:nvPr/>
        </p:nvSpPr>
        <p:spPr>
          <a:xfrm>
            <a:off x="3639950" y="3280787"/>
            <a:ext cx="844061"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05851C11-BBD3-476C-8453-D05C226BA21E}"/>
              </a:ext>
            </a:extLst>
          </p:cNvPr>
          <p:cNvSpPr/>
          <p:nvPr/>
        </p:nvSpPr>
        <p:spPr>
          <a:xfrm>
            <a:off x="5406014" y="3469192"/>
            <a:ext cx="736879"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5BE428F5-E4C5-40D9-99B3-DB0BADAE9EF5}"/>
              </a:ext>
            </a:extLst>
          </p:cNvPr>
          <p:cNvSpPr/>
          <p:nvPr/>
        </p:nvSpPr>
        <p:spPr>
          <a:xfrm>
            <a:off x="8964805" y="3469192"/>
            <a:ext cx="736879"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1849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400" y="1981201"/>
            <a:ext cx="9601200" cy="3809999"/>
          </a:xfrm>
        </p:spPr>
        <p:txBody>
          <a:bodyPr rtlCol="0">
            <a:no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zh-TW" altLang="en-US" sz="1800" dirty="0">
                <a:latin typeface="標楷體" panose="03000509000000000000" pitchFamily="65" charset="-120"/>
                <a:ea typeface="標楷體" panose="03000509000000000000" pitchFamily="65" charset="-120"/>
                <a:sym typeface="Arial" panose="020B0604020202020204" pitchFamily="34" charset="0"/>
              </a:rPr>
              <a:t>進一步說明了不同情況下不同單元的差異。結果表明，當參與者</a:t>
            </a:r>
            <a:r>
              <a:rPr lang="zh-CN" altLang="en-US" sz="1800" dirty="0">
                <a:latin typeface="標楷體" panose="03000509000000000000" pitchFamily="65" charset="-120"/>
                <a:ea typeface="標楷體" panose="03000509000000000000" pitchFamily="65" charset="-120"/>
                <a:sym typeface="Arial" panose="020B0604020202020204" pitchFamily="34" charset="0"/>
              </a:rPr>
              <a:t>在</a:t>
            </a:r>
            <a:r>
              <a:rPr lang="zh-TW" altLang="en-US" sz="1800" dirty="0">
                <a:latin typeface="標楷體" panose="03000509000000000000" pitchFamily="65" charset="-120"/>
                <a:ea typeface="標楷體" panose="03000509000000000000" pitchFamily="65" charset="-120"/>
                <a:sym typeface="Arial" panose="020B0604020202020204" pitchFamily="34" charset="0"/>
              </a:rPr>
              <a:t>白色背景時，他們對</a:t>
            </a:r>
            <a:r>
              <a:rPr lang="zh-CN" altLang="en-US" sz="1800" dirty="0">
                <a:latin typeface="標楷體" panose="03000509000000000000" pitchFamily="65" charset="-120"/>
                <a:ea typeface="標楷體" panose="03000509000000000000" pitchFamily="65" charset="-120"/>
                <a:sym typeface="Arial" panose="020B0604020202020204" pitchFamily="34" charset="0"/>
              </a:rPr>
              <a:t>在線</a:t>
            </a:r>
            <a:r>
              <a:rPr lang="zh-TW" altLang="en-US" sz="1800" dirty="0">
                <a:latin typeface="標楷體" panose="03000509000000000000" pitchFamily="65" charset="-120"/>
                <a:ea typeface="標楷體" panose="03000509000000000000" pitchFamily="65" charset="-120"/>
                <a:sym typeface="Arial" panose="020B0604020202020204" pitchFamily="34" charset="0"/>
              </a:rPr>
              <a:t>商店</a:t>
            </a:r>
            <a:r>
              <a:rPr lang="zh-CN" altLang="en-US" sz="1800" dirty="0">
                <a:latin typeface="標楷體" panose="03000509000000000000" pitchFamily="65" charset="-120"/>
                <a:ea typeface="標楷體" panose="03000509000000000000" pitchFamily="65" charset="-120"/>
                <a:sym typeface="Arial" panose="020B0604020202020204" pitchFamily="34" charset="0"/>
              </a:rPr>
              <a:t>感知</a:t>
            </a:r>
            <a:r>
              <a:rPr lang="zh-TW" altLang="en-US" sz="1800" dirty="0">
                <a:latin typeface="標楷體" panose="03000509000000000000" pitchFamily="65" charset="-120"/>
                <a:ea typeface="標楷體" panose="03000509000000000000" pitchFamily="65" charset="-120"/>
                <a:sym typeface="Arial" panose="020B0604020202020204" pitchFamily="34" charset="0"/>
              </a:rPr>
              <a:t>和信任程度最高。紅色比藍色和白色</a:t>
            </a:r>
            <a:r>
              <a:rPr lang="zh-CN" altLang="en-US" sz="1800" dirty="0">
                <a:latin typeface="標楷體" panose="03000509000000000000" pitchFamily="65" charset="-120"/>
                <a:ea typeface="標楷體" panose="03000509000000000000" pitchFamily="65" charset="-120"/>
                <a:sym typeface="Arial" panose="020B0604020202020204" pitchFamily="34" charset="0"/>
              </a:rPr>
              <a:t>更容易引起興奮</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zh-TW" altLang="en-US" sz="1800" dirty="0">
                <a:latin typeface="標楷體" panose="03000509000000000000" pitchFamily="65" charset="-120"/>
                <a:ea typeface="標楷體" panose="03000509000000000000" pitchFamily="65" charset="-120"/>
                <a:sym typeface="Arial" panose="020B0604020202020204" pitchFamily="34" charset="0"/>
              </a:rPr>
              <a:t>還表明與高價相比，低價</a:t>
            </a:r>
            <a:r>
              <a:rPr lang="zh-CN" altLang="en-US" sz="1800" dirty="0">
                <a:latin typeface="標楷體" panose="03000509000000000000" pitchFamily="65" charset="-120"/>
                <a:ea typeface="標楷體" panose="03000509000000000000" pitchFamily="65" charset="-120"/>
                <a:sym typeface="Arial" panose="020B0604020202020204" pitchFamily="34" charset="0"/>
              </a:rPr>
              <a:t>有</a:t>
            </a:r>
            <a:r>
              <a:rPr lang="zh-TW" altLang="en-US" sz="1800" dirty="0">
                <a:latin typeface="標楷體" panose="03000509000000000000" pitchFamily="65" charset="-120"/>
                <a:ea typeface="標楷體" panose="03000509000000000000" pitchFamily="65" charset="-120"/>
                <a:sym typeface="Arial" panose="020B0604020202020204" pitchFamily="34" charset="0"/>
              </a:rPr>
              <a:t>更高的感知有用性和愉悅性。此外，台灣</a:t>
            </a:r>
            <a:r>
              <a:rPr lang="zh-CN" altLang="en-US" sz="1800" dirty="0">
                <a:latin typeface="標楷體" panose="03000509000000000000" pitchFamily="65" charset="-120"/>
                <a:ea typeface="標楷體" panose="03000509000000000000" pitchFamily="65" charset="-120"/>
                <a:sym typeface="Arial" panose="020B0604020202020204" pitchFamily="34" charset="0"/>
              </a:rPr>
              <a:t>地區的</a:t>
            </a:r>
            <a:r>
              <a:rPr lang="zh-TW" altLang="en-US" sz="1800" dirty="0">
                <a:latin typeface="標楷體" panose="03000509000000000000" pitchFamily="65" charset="-120"/>
                <a:ea typeface="標楷體" panose="03000509000000000000" pitchFamily="65" charset="-120"/>
                <a:sym typeface="Arial" panose="020B0604020202020204" pitchFamily="34" charset="0"/>
              </a:rPr>
              <a:t>樣本始終顯示出比德國樣本更高的</a:t>
            </a:r>
            <a:r>
              <a:rPr lang="zh-CN" altLang="en-US" sz="1800" dirty="0">
                <a:latin typeface="標楷體" panose="03000509000000000000" pitchFamily="65" charset="-120"/>
                <a:ea typeface="標楷體" panose="03000509000000000000" pitchFamily="65" charset="-120"/>
                <a:sym typeface="Arial" panose="020B0604020202020204" pitchFamily="34" charset="0"/>
              </a:rPr>
              <a:t>在線</a:t>
            </a:r>
            <a:r>
              <a:rPr lang="zh-TW" altLang="en-US" sz="1800" dirty="0">
                <a:latin typeface="標楷體" panose="03000509000000000000" pitchFamily="65" charset="-120"/>
                <a:ea typeface="標楷體" panose="03000509000000000000" pitchFamily="65" charset="-120"/>
                <a:sym typeface="Arial" panose="020B0604020202020204" pitchFamily="34" charset="0"/>
              </a:rPr>
              <a:t>商店</a:t>
            </a:r>
            <a:r>
              <a:rPr lang="zh-CN" altLang="en-US" sz="1800" dirty="0">
                <a:latin typeface="標楷體" panose="03000509000000000000" pitchFamily="65" charset="-120"/>
                <a:ea typeface="標楷體" panose="03000509000000000000" pitchFamily="65" charset="-120"/>
                <a:sym typeface="Arial" panose="020B0604020202020204" pitchFamily="34" charset="0"/>
              </a:rPr>
              <a:t>感知</a:t>
            </a:r>
            <a:r>
              <a:rPr lang="zh-TW" altLang="en-US" sz="1800" dirty="0">
                <a:latin typeface="標楷體" panose="03000509000000000000" pitchFamily="65" charset="-120"/>
                <a:ea typeface="標楷體" panose="03000509000000000000" pitchFamily="65" charset="-120"/>
                <a:sym typeface="Arial" panose="020B0604020202020204" pitchFamily="34" charset="0"/>
              </a:rPr>
              <a:t>，感知有用性，信任度和愉悅性。</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64154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pic>
        <p:nvPicPr>
          <p:cNvPr id="4" name="图片 3">
            <a:extLst>
              <a:ext uri="{FF2B5EF4-FFF2-40B4-BE49-F238E27FC236}">
                <a16:creationId xmlns:a16="http://schemas.microsoft.com/office/drawing/2014/main" id="{D6FC56F3-E614-40E8-8C23-CB23DBC415AA}"/>
              </a:ext>
            </a:extLst>
          </p:cNvPr>
          <p:cNvPicPr>
            <a:picLocks noChangeAspect="1"/>
          </p:cNvPicPr>
          <p:nvPr/>
        </p:nvPicPr>
        <p:blipFill>
          <a:blip r:embed="rId3"/>
          <a:stretch>
            <a:fillRect/>
          </a:stretch>
        </p:blipFill>
        <p:spPr>
          <a:xfrm>
            <a:off x="1138237" y="1962150"/>
            <a:ext cx="9915525" cy="2933700"/>
          </a:xfrm>
          <a:prstGeom prst="rect">
            <a:avLst/>
          </a:prstGeom>
        </p:spPr>
      </p:pic>
      <p:sp>
        <p:nvSpPr>
          <p:cNvPr id="3" name="矩形 2">
            <a:extLst>
              <a:ext uri="{FF2B5EF4-FFF2-40B4-BE49-F238E27FC236}">
                <a16:creationId xmlns:a16="http://schemas.microsoft.com/office/drawing/2014/main" id="{D3AF06D6-7A8A-46F4-BA83-BE61FF500DE2}"/>
              </a:ext>
            </a:extLst>
          </p:cNvPr>
          <p:cNvSpPr/>
          <p:nvPr/>
        </p:nvSpPr>
        <p:spPr>
          <a:xfrm>
            <a:off x="7080736" y="2883877"/>
            <a:ext cx="756978" cy="16077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id="{5790EF35-DED0-499C-BA1A-1F538A996F07}"/>
              </a:ext>
            </a:extLst>
          </p:cNvPr>
          <p:cNvSpPr/>
          <p:nvPr/>
        </p:nvSpPr>
        <p:spPr>
          <a:xfrm>
            <a:off x="7080736" y="3698946"/>
            <a:ext cx="756978" cy="16077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9423A79E-6F4B-46E3-869A-9CEDDCF551C1}"/>
              </a:ext>
            </a:extLst>
          </p:cNvPr>
          <p:cNvSpPr/>
          <p:nvPr/>
        </p:nvSpPr>
        <p:spPr>
          <a:xfrm>
            <a:off x="3442941" y="3698945"/>
            <a:ext cx="756978" cy="16077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633A9414-8ED0-49EC-9D0B-6FAC13D45374}"/>
              </a:ext>
            </a:extLst>
          </p:cNvPr>
          <p:cNvSpPr/>
          <p:nvPr/>
        </p:nvSpPr>
        <p:spPr>
          <a:xfrm>
            <a:off x="3446007" y="2883877"/>
            <a:ext cx="756978" cy="16077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2FE120D6-41E4-4BE8-8C5B-79F311873253}"/>
              </a:ext>
            </a:extLst>
          </p:cNvPr>
          <p:cNvSpPr/>
          <p:nvPr/>
        </p:nvSpPr>
        <p:spPr>
          <a:xfrm>
            <a:off x="10099430" y="3879814"/>
            <a:ext cx="756978" cy="16077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C490A892-232E-48CF-9739-7493F1F02DD9}"/>
              </a:ext>
            </a:extLst>
          </p:cNvPr>
          <p:cNvSpPr/>
          <p:nvPr/>
        </p:nvSpPr>
        <p:spPr>
          <a:xfrm>
            <a:off x="10099430" y="3055848"/>
            <a:ext cx="756978" cy="16077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51068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400" y="1981201"/>
            <a:ext cx="9601200" cy="3809999"/>
          </a:xfrm>
        </p:spPr>
        <p:txBody>
          <a:bodyPr rtlCol="0">
            <a:no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zh-TW" altLang="en-US" sz="1800" dirty="0">
                <a:latin typeface="標楷體" panose="03000509000000000000" pitchFamily="65" charset="-120"/>
                <a:ea typeface="標楷體" panose="03000509000000000000" pitchFamily="65" charset="-120"/>
                <a:sym typeface="Arial" panose="020B0604020202020204" pitchFamily="34" charset="0"/>
              </a:rPr>
              <a:t>顯示了使用</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Scheffe</a:t>
            </a:r>
            <a:r>
              <a:rPr lang="zh-TW" altLang="en-US" sz="1800" dirty="0">
                <a:latin typeface="標楷體" panose="03000509000000000000" pitchFamily="65" charset="-120"/>
                <a:ea typeface="標楷體" panose="03000509000000000000" pitchFamily="65" charset="-120"/>
                <a:sym typeface="Arial" panose="020B0604020202020204" pitchFamily="34" charset="0"/>
              </a:rPr>
              <a:t>進行顏色和價格的成對比較結果。分析表明，在不同的價格水平下，白色始終如一地</a:t>
            </a:r>
            <a:r>
              <a:rPr lang="zh-CN" altLang="en-US" sz="1800" dirty="0">
                <a:latin typeface="標楷體" panose="03000509000000000000" pitchFamily="65" charset="-120"/>
                <a:ea typeface="標楷體" panose="03000509000000000000" pitchFamily="65" charset="-120"/>
                <a:sym typeface="Arial" panose="020B0604020202020204" pitchFamily="34" charset="0"/>
              </a:rPr>
              <a:t>在在線</a:t>
            </a:r>
            <a:r>
              <a:rPr lang="zh-TW" altLang="en-US" sz="1800" dirty="0">
                <a:latin typeface="標楷體" panose="03000509000000000000" pitchFamily="65" charset="-120"/>
                <a:ea typeface="標楷體" panose="03000509000000000000" pitchFamily="65" charset="-120"/>
                <a:sym typeface="Arial" panose="020B0604020202020204" pitchFamily="34" charset="0"/>
              </a:rPr>
              <a:t>商店認知和信任</a:t>
            </a:r>
            <a:r>
              <a:rPr lang="zh-CN" altLang="en-US" sz="1800" dirty="0">
                <a:latin typeface="標楷體" panose="03000509000000000000" pitchFamily="65" charset="-120"/>
                <a:ea typeface="標楷體" panose="03000509000000000000" pitchFamily="65" charset="-120"/>
                <a:sym typeface="Arial" panose="020B0604020202020204" pitchFamily="34" charset="0"/>
              </a:rPr>
              <a:t>有著顯著的主要影響</a:t>
            </a:r>
            <a:r>
              <a:rPr lang="zh-TW" altLang="en-US" sz="1800" dirty="0">
                <a:latin typeface="標楷體" panose="03000509000000000000" pitchFamily="65" charset="-120"/>
                <a:ea typeface="標楷體" panose="03000509000000000000" pitchFamily="65" charset="-120"/>
                <a:sym typeface="Arial" panose="020B0604020202020204" pitchFamily="34" charset="0"/>
              </a:rPr>
              <a:t>；紅色是引起</a:t>
            </a:r>
            <a:r>
              <a:rPr lang="zh-CN" altLang="en-US" sz="1800" dirty="0">
                <a:latin typeface="標楷體" panose="03000509000000000000" pitchFamily="65" charset="-120"/>
                <a:ea typeface="標楷體" panose="03000509000000000000" pitchFamily="65" charset="-120"/>
                <a:sym typeface="Arial" panose="020B0604020202020204" pitchFamily="34" charset="0"/>
              </a:rPr>
              <a:t>興奮</a:t>
            </a:r>
            <a:r>
              <a:rPr lang="zh-TW" altLang="en-US" sz="1800" dirty="0">
                <a:latin typeface="標楷體" panose="03000509000000000000" pitchFamily="65" charset="-120"/>
                <a:ea typeface="標楷體" panose="03000509000000000000" pitchFamily="65" charset="-120"/>
                <a:sym typeface="Arial" panose="020B0604020202020204" pitchFamily="34" charset="0"/>
              </a:rPr>
              <a:t>程度最高的顏色。</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209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pic>
        <p:nvPicPr>
          <p:cNvPr id="6" name="图片 5">
            <a:extLst>
              <a:ext uri="{FF2B5EF4-FFF2-40B4-BE49-F238E27FC236}">
                <a16:creationId xmlns:a16="http://schemas.microsoft.com/office/drawing/2014/main" id="{A4091A94-6F73-47C9-A86F-B3C37AB4127F}"/>
              </a:ext>
            </a:extLst>
          </p:cNvPr>
          <p:cNvPicPr>
            <a:picLocks noChangeAspect="1"/>
          </p:cNvPicPr>
          <p:nvPr/>
        </p:nvPicPr>
        <p:blipFill>
          <a:blip r:embed="rId3"/>
          <a:stretch>
            <a:fillRect/>
          </a:stretch>
        </p:blipFill>
        <p:spPr>
          <a:xfrm>
            <a:off x="1119187" y="1962150"/>
            <a:ext cx="9953625" cy="2933700"/>
          </a:xfrm>
          <a:prstGeom prst="rect">
            <a:avLst/>
          </a:prstGeom>
        </p:spPr>
      </p:pic>
      <p:sp>
        <p:nvSpPr>
          <p:cNvPr id="3" name="矩形 2">
            <a:extLst>
              <a:ext uri="{FF2B5EF4-FFF2-40B4-BE49-F238E27FC236}">
                <a16:creationId xmlns:a16="http://schemas.microsoft.com/office/drawing/2014/main" id="{1882A08D-49AD-4E18-BF85-12DBD21812E9}"/>
              </a:ext>
            </a:extLst>
          </p:cNvPr>
          <p:cNvSpPr/>
          <p:nvPr/>
        </p:nvSpPr>
        <p:spPr>
          <a:xfrm>
            <a:off x="10072636" y="3054699"/>
            <a:ext cx="823964"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4044CAE6-D351-4659-AA30-D9542A7B243C}"/>
              </a:ext>
            </a:extLst>
          </p:cNvPr>
          <p:cNvSpPr/>
          <p:nvPr/>
        </p:nvSpPr>
        <p:spPr>
          <a:xfrm>
            <a:off x="10066774" y="3864743"/>
            <a:ext cx="823964" cy="1808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8575DB80-B40C-47A5-A755-4535582E5ED5}"/>
              </a:ext>
            </a:extLst>
          </p:cNvPr>
          <p:cNvSpPr/>
          <p:nvPr/>
        </p:nvSpPr>
        <p:spPr>
          <a:xfrm>
            <a:off x="7244860" y="3702310"/>
            <a:ext cx="733530" cy="1708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p>
        </p:txBody>
      </p:sp>
      <p:sp>
        <p:nvSpPr>
          <p:cNvPr id="9" name="矩形 8">
            <a:extLst>
              <a:ext uri="{FF2B5EF4-FFF2-40B4-BE49-F238E27FC236}">
                <a16:creationId xmlns:a16="http://schemas.microsoft.com/office/drawing/2014/main" id="{30999AE9-E373-4C22-B959-4DF3262DA9B3}"/>
              </a:ext>
            </a:extLst>
          </p:cNvPr>
          <p:cNvSpPr/>
          <p:nvPr/>
        </p:nvSpPr>
        <p:spPr>
          <a:xfrm>
            <a:off x="3699467" y="3693921"/>
            <a:ext cx="733530" cy="1708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DD6CDC3C-4FAF-4E4C-AC73-17E64D69AFFA}"/>
              </a:ext>
            </a:extLst>
          </p:cNvPr>
          <p:cNvSpPr/>
          <p:nvPr/>
        </p:nvSpPr>
        <p:spPr>
          <a:xfrm>
            <a:off x="3699467" y="2892266"/>
            <a:ext cx="823964" cy="1708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25615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4.4 ANOVA</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400" y="1981201"/>
            <a:ext cx="9601200" cy="3809999"/>
          </a:xfrm>
        </p:spPr>
        <p:txBody>
          <a:bodyPr rtlCol="0">
            <a:no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6 </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進一步驗證了台灣和德國兩個地區的差異。在台灣和德國的樣本中，紅色導致興奮明顯高於藍色。在德國的樣本中，藍色有著更高的信任度。在兩個樣本接觸到白色背景時，在線商店感知水平明顯高於藍色或紅色。</a:t>
            </a:r>
            <a:endParaRPr lang="en-US" altLang="zh-CN" sz="1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656511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5. Discussion and</a:t>
            </a:r>
            <a:r>
              <a:rPr lang="zh-CN" altLang="en-US" dirty="0">
                <a:latin typeface="Times New Roman" panose="02020603050405020304" pitchFamily="18" charset="0"/>
                <a:cs typeface="Times New Roman" panose="02020603050405020304" pitchFamily="18" charset="0"/>
                <a:sym typeface="Arial" panose="020B0604020202020204" pitchFamily="34" charset="0"/>
              </a:rPr>
              <a:t> </a:t>
            </a:r>
            <a:r>
              <a:rPr lang="en-US" altLang="zh-CN" dirty="0">
                <a:latin typeface="Times New Roman" panose="02020603050405020304" pitchFamily="18" charset="0"/>
                <a:cs typeface="Times New Roman" panose="02020603050405020304" pitchFamily="18" charset="0"/>
                <a:sym typeface="Arial" panose="020B0604020202020204" pitchFamily="34" charset="0"/>
              </a:rPr>
              <a:t>conclusion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400" y="1981201"/>
            <a:ext cx="9601200" cy="3809999"/>
          </a:xfrm>
        </p:spPr>
        <p:txBody>
          <a:bodyPr rtlCol="0">
            <a:noAutofit/>
          </a:bodyPr>
          <a:lstStyle/>
          <a:p>
            <a:pPr>
              <a:lnSpc>
                <a:spcPct val="150000"/>
              </a:lnSpc>
              <a:spcBef>
                <a:spcPts val="600"/>
              </a:spcBef>
            </a:pPr>
            <a:r>
              <a:rPr lang="zh-CN" altLang="en-US" sz="1800" dirty="0">
                <a:latin typeface="標楷體" panose="03000509000000000000" pitchFamily="65" charset="-120"/>
                <a:ea typeface="標楷體" panose="03000509000000000000" pitchFamily="65" charset="-120"/>
                <a:sym typeface="Arial" panose="020B0604020202020204" pitchFamily="34" charset="0"/>
              </a:rPr>
              <a:t>研究</a:t>
            </a:r>
            <a:r>
              <a:rPr lang="zh-TW" altLang="en-US" sz="1800" dirty="0">
                <a:latin typeface="標楷體" panose="03000509000000000000" pitchFamily="65" charset="-120"/>
                <a:ea typeface="標楷體" panose="03000509000000000000" pitchFamily="65" charset="-120"/>
                <a:sym typeface="Arial" panose="020B0604020202020204" pitchFamily="34" charset="0"/>
              </a:rPr>
              <a:t>旨在檢查在線商店用戶界面對顧客反應的影響，以及</a:t>
            </a:r>
            <a:r>
              <a:rPr lang="zh-CN" altLang="en-US" sz="1800" dirty="0">
                <a:latin typeface="標楷體" panose="03000509000000000000" pitchFamily="65" charset="-120"/>
                <a:ea typeface="標楷體" panose="03000509000000000000" pitchFamily="65" charset="-120"/>
                <a:sym typeface="Arial" panose="020B0604020202020204" pitchFamily="34" charset="0"/>
              </a:rPr>
              <a:t>種族</a:t>
            </a:r>
            <a:r>
              <a:rPr lang="zh-TW" altLang="en-US" sz="1800" dirty="0">
                <a:latin typeface="標楷體" panose="03000509000000000000" pitchFamily="65" charset="-120"/>
                <a:ea typeface="標楷體" panose="03000509000000000000" pitchFamily="65" charset="-120"/>
                <a:sym typeface="Arial" panose="020B0604020202020204" pitchFamily="34" charset="0"/>
              </a:rPr>
              <a:t>對該影響的調節作用。基於實驗的主要發現總結如下：</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marL="720000" indent="-342900">
              <a:lnSpc>
                <a:spcPct val="150000"/>
              </a:lnSpc>
              <a:spcBef>
                <a:spcPts val="600"/>
              </a:spcBef>
              <a:buFont typeface="+mj-ea"/>
              <a:buAutoNum type="circleNumDbPlain"/>
            </a:pP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紅色，藍色和白色的不同背景色導致消費者在</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在線</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商店感知，信任和</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興奮</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方面的反應截然不同。</a:t>
            </a:r>
            <a:endParaRPr lang="en-US" altLang="zh-TW" sz="1800" dirty="0">
              <a:latin typeface="Times New Roman" panose="02020603050405020304" pitchFamily="18" charset="0"/>
              <a:ea typeface="標楷體" panose="03000509000000000000" pitchFamily="65" charset="-120"/>
              <a:cs typeface="Times New Roman" panose="02020603050405020304" pitchFamily="18" charset="0"/>
            </a:endParaRPr>
          </a:p>
          <a:p>
            <a:pPr marL="720000" indent="-342900">
              <a:lnSpc>
                <a:spcPct val="150000"/>
              </a:lnSpc>
              <a:spcBef>
                <a:spcPts val="600"/>
              </a:spcBef>
              <a:buFont typeface="+mj-ea"/>
              <a:buAutoNum type="circleNumDbPlain"/>
            </a:pP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產品價格對感知的有用性和愉悅性產生了顯著影響，參與者偏愛提供低價產品的商店。</a:t>
            </a:r>
            <a:endParaRPr lang="en-US" altLang="zh-TW" sz="1800" dirty="0">
              <a:latin typeface="Times New Roman" panose="02020603050405020304" pitchFamily="18" charset="0"/>
              <a:ea typeface="標楷體" panose="03000509000000000000" pitchFamily="65" charset="-120"/>
              <a:cs typeface="Times New Roman" panose="02020603050405020304" pitchFamily="18" charset="0"/>
            </a:endParaRPr>
          </a:p>
          <a:p>
            <a:pPr marL="720000" indent="-342900">
              <a:lnSpc>
                <a:spcPct val="150000"/>
              </a:lnSpc>
              <a:spcBef>
                <a:spcPts val="600"/>
              </a:spcBef>
              <a:buFont typeface="+mj-ea"/>
              <a:buAutoNum type="circleNumDbPlain"/>
            </a:pP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在台灣樣本中，紅色</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影響</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優於藍色。而德國樣</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本</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則相反，藍色表現出更高的偏好。</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關於顏色偏愛受國家</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Times New Roman" panose="02020603050405020304" pitchFamily="18" charset="0"/>
                <a:ea typeface="標楷體" panose="03000509000000000000" pitchFamily="65" charset="-120"/>
                <a:cs typeface="Times New Roman" panose="02020603050405020304" pitchFamily="18" charset="0"/>
              </a:rPr>
              <a:t>地區的文化影響的假設可以得到證實。</a:t>
            </a:r>
            <a:endParaRPr lang="en-US" altLang="zh-CN" sz="1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59223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1. Introduction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Autofit/>
          </a:bodyPr>
          <a:lstStyle/>
          <a:p>
            <a:pPr>
              <a:lnSpc>
                <a:spcPct val="150000"/>
              </a:lnSpc>
              <a:spcBef>
                <a:spcPts val="1200"/>
              </a:spcBef>
            </a:pPr>
            <a:r>
              <a:rPr lang="zh-TW" altLang="en-US" sz="1800" dirty="0">
                <a:latin typeface="標楷體" panose="03000509000000000000" pitchFamily="65" charset="-120"/>
                <a:ea typeface="標楷體" panose="03000509000000000000" pitchFamily="65" charset="-120"/>
                <a:sym typeface="Arial" panose="020B0604020202020204" pitchFamily="34" charset="0"/>
              </a:rPr>
              <a:t>在</a:t>
            </a:r>
            <a:r>
              <a:rPr lang="zh-CN" altLang="en-US" sz="1800" dirty="0">
                <a:latin typeface="標楷體" panose="03000509000000000000" pitchFamily="65" charset="-120"/>
                <a:ea typeface="標楷體" panose="03000509000000000000" pitchFamily="65" charset="-120"/>
                <a:sym typeface="Arial" panose="020B0604020202020204" pitchFamily="34" charset="0"/>
              </a:rPr>
              <a:t>對於在線零售商來說，最關鍵的問題就是了解不同國家</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地區的文化差異</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en-US" altLang="zh-CN" sz="1800" dirty="0">
                <a:latin typeface="Times New Roman" panose="02020603050405020304" pitchFamily="18" charset="0"/>
                <a:cs typeface="Times New Roman" panose="02020603050405020304" pitchFamily="18" charset="0"/>
              </a:rPr>
              <a:t>Chan &amp; Tai, 2001</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，以設計一個既吸引潛在客戶有吸引現有客戶的網站</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en-US" altLang="zh-CN" sz="1800" dirty="0" err="1">
                <a:latin typeface="Times New Roman" panose="02020603050405020304" pitchFamily="18" charset="0"/>
                <a:cs typeface="Times New Roman" panose="02020603050405020304" pitchFamily="18" charset="0"/>
              </a:rPr>
              <a:t>Kassim</a:t>
            </a:r>
            <a:r>
              <a:rPr lang="en-US" altLang="zh-CN" sz="1800" dirty="0">
                <a:latin typeface="Times New Roman" panose="02020603050405020304" pitchFamily="18" charset="0"/>
                <a:cs typeface="Times New Roman" panose="02020603050405020304" pitchFamily="18" charset="0"/>
              </a:rPr>
              <a:t> &amp; Abdullah, 2010</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CN" sz="1800" dirty="0">
              <a:latin typeface="Arial" panose="020B0604020202020204" pitchFamily="34" charset="0"/>
              <a:sym typeface="Arial" panose="020B0604020202020204" pitchFamily="34" charset="0"/>
            </a:endParaRPr>
          </a:p>
          <a:p>
            <a:pPr>
              <a:lnSpc>
                <a:spcPct val="150000"/>
              </a:lnSpc>
              <a:spcBef>
                <a:spcPts val="1200"/>
              </a:spcBef>
            </a:pPr>
            <a:r>
              <a:rPr lang="zh-CN" altLang="en-US" sz="1800" dirty="0">
                <a:latin typeface="Arial" panose="020B0604020202020204" pitchFamily="34" charset="0"/>
                <a:ea typeface="標楷體" panose="03000509000000000000" pitchFamily="65" charset="-120"/>
                <a:sym typeface="Arial" panose="020B0604020202020204" pitchFamily="34" charset="0"/>
              </a:rPr>
              <a:t>在各種環境因素中，顏色是導致消費者購買行為改變的最重要的和有效的刺激因素之一。</a:t>
            </a:r>
            <a:r>
              <a:rPr lang="en-US" altLang="zh-CN" sz="1800" dirty="0">
                <a:latin typeface="Times New Roman" panose="02020603050405020304" pitchFamily="18" charset="0"/>
                <a:cs typeface="Times New Roman" panose="02020603050405020304" pitchFamily="18" charset="0"/>
                <a:sym typeface="Arial" panose="020B0604020202020204" pitchFamily="34" charset="0"/>
              </a:rPr>
              <a:t>(</a:t>
            </a:r>
            <a:r>
              <a:rPr lang="en-US" altLang="zh-CN" sz="1800" dirty="0" err="1">
                <a:latin typeface="Times New Roman" panose="02020603050405020304" pitchFamily="18" charset="0"/>
                <a:cs typeface="Times New Roman" panose="02020603050405020304" pitchFamily="18" charset="0"/>
              </a:rPr>
              <a:t>Bellizzi</a:t>
            </a:r>
            <a:r>
              <a:rPr lang="en-US" altLang="zh-CN" sz="1800" dirty="0">
                <a:latin typeface="Times New Roman" panose="02020603050405020304" pitchFamily="18" charset="0"/>
                <a:cs typeface="Times New Roman" panose="02020603050405020304" pitchFamily="18" charset="0"/>
              </a:rPr>
              <a:t> et al., 1983, </a:t>
            </a:r>
            <a:r>
              <a:rPr lang="en-US" altLang="zh-CN" sz="1800" dirty="0" err="1">
                <a:latin typeface="Times New Roman" panose="02020603050405020304" pitchFamily="18" charset="0"/>
                <a:cs typeface="Times New Roman" panose="02020603050405020304" pitchFamily="18" charset="0"/>
              </a:rPr>
              <a:t>Bellizzi</a:t>
            </a:r>
            <a:r>
              <a:rPr lang="en-US" altLang="zh-CN" sz="1800" dirty="0">
                <a:latin typeface="Times New Roman" panose="02020603050405020304" pitchFamily="18" charset="0"/>
                <a:cs typeface="Times New Roman" panose="02020603050405020304" pitchFamily="18" charset="0"/>
              </a:rPr>
              <a:t> and Hite, 1992, </a:t>
            </a:r>
            <a:r>
              <a:rPr lang="en-US" altLang="zh-CN" sz="1800" dirty="0" err="1">
                <a:latin typeface="Times New Roman" panose="02020603050405020304" pitchFamily="18" charset="0"/>
                <a:cs typeface="Times New Roman" panose="02020603050405020304" pitchFamily="18" charset="0"/>
              </a:rPr>
              <a:t>Eskilson</a:t>
            </a:r>
            <a:r>
              <a:rPr lang="en-US" altLang="zh-CN" sz="1800" dirty="0">
                <a:latin typeface="Times New Roman" panose="02020603050405020304" pitchFamily="18" charset="0"/>
                <a:cs typeface="Times New Roman" panose="02020603050405020304" pitchFamily="18" charset="0"/>
              </a:rPr>
              <a:t>, 2002, Meyers-Levy and </a:t>
            </a:r>
            <a:r>
              <a:rPr lang="en-US" altLang="zh-CN" sz="1800" dirty="0" err="1">
                <a:latin typeface="Times New Roman" panose="02020603050405020304" pitchFamily="18" charset="0"/>
                <a:cs typeface="Times New Roman" panose="02020603050405020304" pitchFamily="18" charset="0"/>
              </a:rPr>
              <a:t>Peracchio</a:t>
            </a:r>
            <a:r>
              <a:rPr lang="en-US" altLang="zh-CN" sz="1800" dirty="0">
                <a:latin typeface="Times New Roman" panose="02020603050405020304" pitchFamily="18" charset="0"/>
                <a:cs typeface="Times New Roman" panose="02020603050405020304" pitchFamily="18" charset="0"/>
              </a:rPr>
              <a:t>, 1995, </a:t>
            </a:r>
            <a:r>
              <a:rPr lang="en-US" altLang="zh-CN" sz="1800" dirty="0" err="1">
                <a:latin typeface="Times New Roman" panose="02020603050405020304" pitchFamily="18" charset="0"/>
                <a:cs typeface="Times New Roman" panose="02020603050405020304" pitchFamily="18" charset="0"/>
              </a:rPr>
              <a:t>Middlestandt</a:t>
            </a:r>
            <a:r>
              <a:rPr lang="en-US" altLang="zh-CN" sz="1800" dirty="0">
                <a:latin typeface="Times New Roman" panose="02020603050405020304" pitchFamily="18" charset="0"/>
                <a:cs typeface="Times New Roman" panose="02020603050405020304" pitchFamily="18" charset="0"/>
              </a:rPr>
              <a:t>, 1990, </a:t>
            </a:r>
            <a:r>
              <a:rPr lang="en-US" altLang="zh-CN" sz="1800" dirty="0" err="1">
                <a:latin typeface="Times New Roman" panose="02020603050405020304" pitchFamily="18" charset="0"/>
                <a:cs typeface="Times New Roman" panose="02020603050405020304" pitchFamily="18" charset="0"/>
              </a:rPr>
              <a:t>Poast</a:t>
            </a:r>
            <a:r>
              <a:rPr lang="en-US" altLang="zh-CN" sz="1800" dirty="0">
                <a:latin typeface="Times New Roman" panose="02020603050405020304" pitchFamily="18" charset="0"/>
                <a:cs typeface="Times New Roman" panose="02020603050405020304" pitchFamily="18" charset="0"/>
              </a:rPr>
              <a:t>, 2000, Smith, 2008, Yildirim et al., 2007</a:t>
            </a:r>
            <a:r>
              <a:rPr lang="en-US" altLang="zh-CN" sz="1800" dirty="0">
                <a:latin typeface="Times New Roman" panose="02020603050405020304" pitchFamily="18" charset="0"/>
                <a:cs typeface="Times New Roman" panose="02020603050405020304" pitchFamily="18" charset="0"/>
                <a:sym typeface="Arial" panose="020B0604020202020204" pitchFamily="34" charset="0"/>
              </a:rPr>
              <a:t>)</a:t>
            </a:r>
          </a:p>
          <a:p>
            <a:pPr>
              <a:lnSpc>
                <a:spcPct val="100000"/>
              </a:lnSpc>
              <a:spcBef>
                <a:spcPts val="1200"/>
              </a:spcBef>
            </a:pPr>
            <a:r>
              <a:rPr lang="zh-CN" altLang="en-US" sz="1800" dirty="0">
                <a:latin typeface="Arial" panose="020B0604020202020204" pitchFamily="34" charset="0"/>
                <a:ea typeface="標楷體" panose="03000509000000000000" pitchFamily="65" charset="-120"/>
                <a:sym typeface="Arial" panose="020B0604020202020204" pitchFamily="34" charset="0"/>
              </a:rPr>
              <a:t>提出以下問題：</a:t>
            </a:r>
            <a:endParaRPr lang="en-US" altLang="zh-CN" sz="1800" dirty="0">
              <a:latin typeface="Arial" panose="020B0604020202020204" pitchFamily="34" charset="0"/>
              <a:ea typeface="標楷體" panose="03000509000000000000" pitchFamily="65" charset="-120"/>
              <a:sym typeface="Arial" panose="020B0604020202020204" pitchFamily="34" charset="0"/>
            </a:endParaRPr>
          </a:p>
          <a:p>
            <a:pPr marL="720000" indent="-342900">
              <a:lnSpc>
                <a:spcPct val="100000"/>
              </a:lnSpc>
              <a:spcBef>
                <a:spcPts val="1200"/>
              </a:spcBef>
              <a:buFont typeface="+mj-ea"/>
              <a:buAutoNum type="circleNumDbPlain"/>
            </a:pPr>
            <a:r>
              <a:rPr lang="zh-TW" altLang="en-US" sz="1800" dirty="0">
                <a:latin typeface="Arial" panose="020B0604020202020204" pitchFamily="34" charset="0"/>
                <a:ea typeface="標楷體" panose="03000509000000000000" pitchFamily="65" charset="-120"/>
                <a:sym typeface="Arial" panose="020B0604020202020204" pitchFamily="34" charset="0"/>
              </a:rPr>
              <a:t>不同的界面設計會導致不同的消費者反應嗎？ </a:t>
            </a:r>
            <a:endParaRPr lang="en-US" altLang="zh-TW" sz="1800" dirty="0">
              <a:latin typeface="Arial" panose="020B0604020202020204" pitchFamily="34" charset="0"/>
              <a:ea typeface="標楷體" panose="03000509000000000000" pitchFamily="65" charset="-120"/>
              <a:sym typeface="Arial" panose="020B0604020202020204" pitchFamily="34" charset="0"/>
            </a:endParaRPr>
          </a:p>
          <a:p>
            <a:pPr marL="720000" indent="-342900">
              <a:lnSpc>
                <a:spcPct val="100000"/>
              </a:lnSpc>
              <a:spcBef>
                <a:spcPts val="1200"/>
              </a:spcBef>
              <a:buFont typeface="+mj-ea"/>
              <a:buAutoNum type="circleNumDbPlain"/>
            </a:pPr>
            <a:r>
              <a:rPr lang="zh-TW" altLang="en-US" sz="1800" dirty="0">
                <a:latin typeface="Arial" panose="020B0604020202020204" pitchFamily="34" charset="0"/>
                <a:ea typeface="標楷體" panose="03000509000000000000" pitchFamily="65" charset="-120"/>
                <a:sym typeface="Arial" panose="020B0604020202020204" pitchFamily="34" charset="0"/>
              </a:rPr>
              <a:t>不同的價格水平會導致不同的消費者反應嗎？ </a:t>
            </a:r>
            <a:endParaRPr lang="en-US" altLang="zh-TW" sz="1800" dirty="0">
              <a:latin typeface="Arial" panose="020B0604020202020204" pitchFamily="34" charset="0"/>
              <a:ea typeface="標楷體" panose="03000509000000000000" pitchFamily="65" charset="-120"/>
              <a:sym typeface="Arial" panose="020B0604020202020204" pitchFamily="34" charset="0"/>
            </a:endParaRPr>
          </a:p>
          <a:p>
            <a:pPr marL="720000" indent="-342900">
              <a:lnSpc>
                <a:spcPct val="100000"/>
              </a:lnSpc>
              <a:spcBef>
                <a:spcPts val="1200"/>
              </a:spcBef>
              <a:buFont typeface="+mj-ea"/>
              <a:buAutoNum type="circleNumDbPlain"/>
            </a:pPr>
            <a:r>
              <a:rPr lang="zh-CN" altLang="en-US" sz="1800" dirty="0">
                <a:latin typeface="Arial" panose="020B0604020202020204" pitchFamily="34" charset="0"/>
                <a:ea typeface="標楷體" panose="03000509000000000000" pitchFamily="65" charset="-120"/>
                <a:sym typeface="Arial" panose="020B0604020202020204" pitchFamily="34" charset="0"/>
              </a:rPr>
              <a:t>不同的國家</a:t>
            </a:r>
            <a:r>
              <a:rPr lang="en-US" altLang="zh-CN" sz="1800" dirty="0">
                <a:latin typeface="Arial" panose="020B0604020202020204" pitchFamily="34" charset="0"/>
                <a:ea typeface="標楷體" panose="03000509000000000000" pitchFamily="65" charset="-120"/>
                <a:sym typeface="Arial" panose="020B0604020202020204" pitchFamily="34" charset="0"/>
              </a:rPr>
              <a:t>/</a:t>
            </a:r>
            <a:r>
              <a:rPr lang="zh-CN" altLang="en-US" sz="1800" dirty="0">
                <a:latin typeface="Arial" panose="020B0604020202020204" pitchFamily="34" charset="0"/>
                <a:ea typeface="標楷體" panose="03000509000000000000" pitchFamily="65" charset="-120"/>
                <a:sym typeface="Arial" panose="020B0604020202020204" pitchFamily="34" charset="0"/>
              </a:rPr>
              <a:t>地區</a:t>
            </a:r>
            <a:r>
              <a:rPr lang="zh-TW" altLang="en-US" sz="1800" dirty="0">
                <a:latin typeface="Arial" panose="020B0604020202020204" pitchFamily="34" charset="0"/>
                <a:ea typeface="標楷體" panose="03000509000000000000" pitchFamily="65" charset="-120"/>
                <a:sym typeface="Arial" panose="020B0604020202020204" pitchFamily="34" charset="0"/>
              </a:rPr>
              <a:t>是否會緩解</a:t>
            </a:r>
            <a:r>
              <a:rPr lang="zh-CN" altLang="en-US" sz="1800" dirty="0">
                <a:latin typeface="Arial" panose="020B0604020202020204" pitchFamily="34" charset="0"/>
                <a:ea typeface="標楷體" panose="03000509000000000000" pitchFamily="65" charset="-120"/>
                <a:sym typeface="Arial" panose="020B0604020202020204" pitchFamily="34" charset="0"/>
              </a:rPr>
              <a:t>界面</a:t>
            </a:r>
            <a:r>
              <a:rPr lang="zh-TW" altLang="en-US" sz="1800" dirty="0">
                <a:latin typeface="Arial" panose="020B0604020202020204" pitchFamily="34" charset="0"/>
                <a:ea typeface="標楷體" panose="03000509000000000000" pitchFamily="65" charset="-120"/>
                <a:sym typeface="Arial" panose="020B0604020202020204" pitchFamily="34" charset="0"/>
              </a:rPr>
              <a:t>和價格對消費者反應的影響？</a:t>
            </a:r>
            <a:endParaRPr lang="en-US" altLang="zh-CN" sz="1800" dirty="0">
              <a:latin typeface="Arial" panose="020B0604020202020204" pitchFamily="34" charset="0"/>
              <a:ea typeface="標楷體" panose="03000509000000000000" pitchFamily="65" charset="-120"/>
              <a:sym typeface="Arial" panose="020B0604020202020204" pitchFamily="34" charset="0"/>
            </a:endParaRPr>
          </a:p>
        </p:txBody>
      </p:sp>
    </p:spTree>
    <p:extLst>
      <p:ext uri="{BB962C8B-B14F-4D97-AF65-F5344CB8AC3E}">
        <p14:creationId xmlns:p14="http://schemas.microsoft.com/office/powerpoint/2010/main" val="260474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 Literature review</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pPr>
            <a:r>
              <a:rPr lang="zh-CN" altLang="en-US" sz="1800" dirty="0">
                <a:latin typeface="標楷體" panose="03000509000000000000" pitchFamily="65" charset="-120"/>
                <a:ea typeface="標楷體" panose="03000509000000000000" pitchFamily="65" charset="-120"/>
                <a:sym typeface="Arial" panose="020B0604020202020204" pitchFamily="34" charset="0"/>
              </a:rPr>
              <a:t>研究框架：基於</a:t>
            </a:r>
            <a:r>
              <a:rPr lang="en-US" altLang="zh-CN" sz="1800" dirty="0">
                <a:latin typeface="Times New Roman" panose="02020603050405020304" pitchFamily="18" charset="0"/>
                <a:cs typeface="Times New Roman" panose="02020603050405020304" pitchFamily="18" charset="0"/>
              </a:rPr>
              <a:t>Mehrabian and Russell (1974)</a:t>
            </a:r>
            <a:r>
              <a:rPr lang="zh-CN" altLang="en-US" sz="1800" dirty="0">
                <a:latin typeface="標楷體" panose="03000509000000000000" pitchFamily="65" charset="-120"/>
                <a:ea typeface="標楷體" panose="03000509000000000000" pitchFamily="65" charset="-120"/>
              </a:rPr>
              <a:t>提出的刺激</a:t>
            </a:r>
            <a:r>
              <a:rPr lang="en-US" altLang="zh-CN" sz="1800" dirty="0">
                <a:latin typeface="標楷體" panose="03000509000000000000" pitchFamily="65" charset="-120"/>
                <a:ea typeface="標楷體" panose="03000509000000000000" pitchFamily="65" charset="-120"/>
              </a:rPr>
              <a:t>-</a:t>
            </a:r>
            <a:r>
              <a:rPr lang="zh-CN" altLang="en-US" sz="1800" dirty="0">
                <a:latin typeface="標楷體" panose="03000509000000000000" pitchFamily="65" charset="-120"/>
                <a:ea typeface="標楷體" panose="03000509000000000000" pitchFamily="65" charset="-120"/>
              </a:rPr>
              <a:t>有機體</a:t>
            </a:r>
            <a:r>
              <a:rPr lang="en-US" altLang="zh-CN" sz="1800" dirty="0">
                <a:latin typeface="標楷體" panose="03000509000000000000" pitchFamily="65" charset="-120"/>
                <a:ea typeface="標楷體" panose="03000509000000000000" pitchFamily="65" charset="-120"/>
              </a:rPr>
              <a:t>-</a:t>
            </a:r>
            <a:r>
              <a:rPr lang="zh-CN" altLang="en-US" sz="1800" dirty="0">
                <a:latin typeface="標楷體" panose="03000509000000000000" pitchFamily="65" charset="-120"/>
                <a:ea typeface="標楷體" panose="03000509000000000000" pitchFamily="65" charset="-120"/>
              </a:rPr>
              <a:t>反應</a:t>
            </a:r>
            <a:r>
              <a:rPr lang="en-US" altLang="zh-CN" sz="1800" dirty="0">
                <a:latin typeface="Times New Roman" panose="02020603050405020304" pitchFamily="18" charset="0"/>
                <a:cs typeface="Times New Roman" panose="02020603050405020304" pitchFamily="18" charset="0"/>
              </a:rPr>
              <a:t>(SOR)</a:t>
            </a:r>
            <a:r>
              <a:rPr lang="zh-CN" altLang="en-US" sz="1800" dirty="0">
                <a:latin typeface="標楷體" panose="03000509000000000000" pitchFamily="65" charset="-120"/>
                <a:ea typeface="標楷體" panose="03000509000000000000" pitchFamily="65" charset="-120"/>
                <a:cs typeface="Times New Roman" panose="02020603050405020304" pitchFamily="18" charset="0"/>
              </a:rPr>
              <a:t>模型。</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框架在線商店環境中進行了廣泛測試</a:t>
            </a:r>
            <a:r>
              <a:rPr lang="en-US" altLang="zh-TW"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en-US" altLang="zh-CN" sz="1800" dirty="0">
                <a:latin typeface="Times New Roman" panose="02020603050405020304" pitchFamily="18" charset="0"/>
                <a:cs typeface="Times New Roman" panose="02020603050405020304" pitchFamily="18" charset="0"/>
              </a:rPr>
              <a:t>Dailey, 2004, McKinney, 2004, Menon and Kahn, 2002, Wu et al., 2008</a:t>
            </a:r>
            <a:r>
              <a:rPr lang="en-US" altLang="zh-TW"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，並證明是預測消費者情感反應的有效模型。</a:t>
            </a:r>
            <a:endPar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p:txBody>
      </p:sp>
    </p:spTree>
    <p:extLst>
      <p:ext uri="{BB962C8B-B14F-4D97-AF65-F5344CB8AC3E}">
        <p14:creationId xmlns:p14="http://schemas.microsoft.com/office/powerpoint/2010/main" val="1636872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2.1 Color</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研究發現，當消費者</a:t>
            </a:r>
            <a:r>
              <a:rPr lang="zh-CN" altLang="en-US" sz="1800" dirty="0">
                <a:latin typeface="標楷體" panose="03000509000000000000" pitchFamily="65" charset="-120"/>
                <a:ea typeface="標楷體" panose="03000509000000000000" pitchFamily="65" charset="-120"/>
                <a:sym typeface="Arial" panose="020B0604020202020204" pitchFamily="34" charset="0"/>
              </a:rPr>
              <a:t>在冷色調的購物</a:t>
            </a:r>
            <a:r>
              <a:rPr lang="zh-TW" altLang="en-US" sz="1800" dirty="0">
                <a:latin typeface="標楷體" panose="03000509000000000000" pitchFamily="65" charset="-120"/>
                <a:ea typeface="標楷體" panose="03000509000000000000" pitchFamily="65" charset="-120"/>
                <a:sym typeface="Arial" panose="020B0604020202020204" pitchFamily="34" charset="0"/>
              </a:rPr>
              <a:t>環境中，他們對商店的反應更加積極。</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en-US" altLang="zh-CN" sz="1800" dirty="0" err="1">
                <a:latin typeface="Times New Roman" panose="02020603050405020304" pitchFamily="18" charset="0"/>
                <a:cs typeface="Times New Roman" panose="02020603050405020304" pitchFamily="18" charset="0"/>
              </a:rPr>
              <a:t>Bellizzi</a:t>
            </a:r>
            <a:r>
              <a:rPr lang="en-US" altLang="zh-CN" sz="1800" dirty="0">
                <a:latin typeface="Times New Roman" panose="02020603050405020304" pitchFamily="18" charset="0"/>
                <a:cs typeface="Times New Roman" panose="02020603050405020304" pitchFamily="18" charset="0"/>
              </a:rPr>
              <a:t> and Hite, 1992, </a:t>
            </a:r>
            <a:r>
              <a:rPr lang="en-US" altLang="zh-CN" sz="1800" dirty="0" err="1">
                <a:latin typeface="Times New Roman" panose="02020603050405020304" pitchFamily="18" charset="0"/>
                <a:cs typeface="Times New Roman" panose="02020603050405020304" pitchFamily="18" charset="0"/>
              </a:rPr>
              <a:t>Brengman</a:t>
            </a:r>
            <a:r>
              <a:rPr lang="en-US" altLang="zh-CN" sz="1800" dirty="0">
                <a:latin typeface="Times New Roman" panose="02020603050405020304" pitchFamily="18" charset="0"/>
                <a:cs typeface="Times New Roman" panose="02020603050405020304" pitchFamily="18" charset="0"/>
              </a:rPr>
              <a:t> and </a:t>
            </a:r>
            <a:r>
              <a:rPr lang="en-US" altLang="zh-CN" sz="1800" dirty="0" err="1">
                <a:latin typeface="Times New Roman" panose="02020603050405020304" pitchFamily="18" charset="0"/>
                <a:cs typeface="Times New Roman" panose="02020603050405020304" pitchFamily="18" charset="0"/>
              </a:rPr>
              <a:t>Geuens</a:t>
            </a:r>
            <a:r>
              <a:rPr lang="en-US" altLang="zh-CN" sz="1800" dirty="0">
                <a:latin typeface="Times New Roman" panose="02020603050405020304" pitchFamily="18" charset="0"/>
                <a:cs typeface="Times New Roman" panose="02020603050405020304" pitchFamily="18" charset="0"/>
              </a:rPr>
              <a:t>, 2004, Meyers-Levy and </a:t>
            </a:r>
            <a:r>
              <a:rPr lang="en-US" altLang="zh-CN" sz="1800" dirty="0" err="1">
                <a:latin typeface="Times New Roman" panose="02020603050405020304" pitchFamily="18" charset="0"/>
                <a:cs typeface="Times New Roman" panose="02020603050405020304" pitchFamily="18" charset="0"/>
              </a:rPr>
              <a:t>Peracchio</a:t>
            </a:r>
            <a:r>
              <a:rPr lang="en-US" altLang="zh-CN" sz="1800" dirty="0">
                <a:latin typeface="Times New Roman" panose="02020603050405020304" pitchFamily="18" charset="0"/>
                <a:cs typeface="Times New Roman" panose="02020603050405020304" pitchFamily="18" charset="0"/>
              </a:rPr>
              <a:t>, 1995, </a:t>
            </a:r>
            <a:r>
              <a:rPr lang="en-US" altLang="zh-CN" sz="1800" dirty="0" err="1">
                <a:latin typeface="Times New Roman" panose="02020603050405020304" pitchFamily="18" charset="0"/>
                <a:cs typeface="Times New Roman" panose="02020603050405020304" pitchFamily="18" charset="0"/>
              </a:rPr>
              <a:t>Poast</a:t>
            </a:r>
            <a:r>
              <a:rPr lang="en-US" altLang="zh-CN" sz="1800" dirty="0">
                <a:latin typeface="Times New Roman" panose="02020603050405020304" pitchFamily="18" charset="0"/>
                <a:cs typeface="Times New Roman" panose="02020603050405020304" pitchFamily="18" charset="0"/>
              </a:rPr>
              <a:t>, 2000, Yildirim et al., 2007</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p>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研究表明，紅色在實體商店環境中對消費者的購買行為有負面影響，而冷色商店環境更受消費者青睞。</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en-US" altLang="zh-CN" sz="1800" dirty="0" err="1">
                <a:latin typeface="Times New Roman" panose="02020603050405020304" pitchFamily="18" charset="0"/>
                <a:cs typeface="Times New Roman" panose="02020603050405020304" pitchFamily="18" charset="0"/>
              </a:rPr>
              <a:t>Bellizi</a:t>
            </a:r>
            <a:r>
              <a:rPr lang="en-US" altLang="zh-CN" sz="1800" dirty="0">
                <a:latin typeface="Times New Roman" panose="02020603050405020304" pitchFamily="18" charset="0"/>
                <a:cs typeface="Times New Roman" panose="02020603050405020304" pitchFamily="18" charset="0"/>
              </a:rPr>
              <a:t>, Crowley, &amp; Hasty, 1983</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342269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2.2 Price</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pPr>
            <a:r>
              <a:rPr lang="zh-TW" altLang="en-US" sz="1800" dirty="0">
                <a:latin typeface="標楷體" panose="03000509000000000000" pitchFamily="65" charset="-120"/>
                <a:ea typeface="標楷體" panose="03000509000000000000" pitchFamily="65" charset="-120"/>
                <a:sym typeface="Arial" panose="020B0604020202020204" pitchFamily="34" charset="0"/>
              </a:rPr>
              <a:t>研究發現，價格不僅會影響客戶的購買意願，而且還會影響企業的銷售利潤率。</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da-DK" altLang="zh-CN" sz="1800" dirty="0">
                <a:latin typeface="Times New Roman" panose="02020603050405020304" pitchFamily="18" charset="0"/>
                <a:cs typeface="Times New Roman" panose="02020603050405020304" pitchFamily="18" charset="0"/>
              </a:rPr>
              <a:t>Azam et al., 2012, Bloch, 1995, Crilly et al., 2004</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p>
          <a:p>
            <a:pPr>
              <a:lnSpc>
                <a:spcPct val="150000"/>
              </a:lnSpc>
            </a:pPr>
            <a:r>
              <a:rPr lang="zh-TW"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價格在消費者的決策過程中起著重要的作用。</a:t>
            </a:r>
            <a:endParaRPr lang="zh-CN" altLang="en-US" sz="1800" dirty="0">
              <a:latin typeface="Times New Roman" panose="02020603050405020304" pitchFamily="18" charset="0"/>
              <a:cs typeface="Times New Roman" panose="02020603050405020304" pitchFamily="18" charset="0"/>
              <a:sym typeface="Arial" panose="020B0604020202020204" pitchFamily="34" charset="0"/>
            </a:endParaRPr>
          </a:p>
        </p:txBody>
      </p:sp>
    </p:spTree>
    <p:extLst>
      <p:ext uri="{BB962C8B-B14F-4D97-AF65-F5344CB8AC3E}">
        <p14:creationId xmlns:p14="http://schemas.microsoft.com/office/powerpoint/2010/main" val="1303819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2.3 Culture</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spcBef>
                <a:spcPts val="1200"/>
              </a:spcBef>
            </a:pPr>
            <a:r>
              <a:rPr lang="zh-TW" altLang="en-US" sz="1800" dirty="0">
                <a:latin typeface="標楷體" panose="03000509000000000000" pitchFamily="65" charset="-120"/>
                <a:ea typeface="標楷體" panose="03000509000000000000" pitchFamily="65" charset="-120"/>
              </a:rPr>
              <a:t>根據</a:t>
            </a:r>
            <a:r>
              <a:rPr lang="en-US" altLang="zh-TW" sz="1800" dirty="0">
                <a:latin typeface="標楷體" panose="03000509000000000000" pitchFamily="65" charset="-120"/>
                <a:ea typeface="標楷體" panose="03000509000000000000" pitchFamily="65" charset="-12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Hofstede and Bond</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1988</a:t>
            </a:r>
            <a:r>
              <a:rPr lang="en-US" altLang="zh-TW" sz="1800" dirty="0">
                <a:latin typeface="標楷體" panose="03000509000000000000" pitchFamily="65" charset="-120"/>
                <a:ea typeface="標楷體" panose="03000509000000000000" pitchFamily="65" charset="-120"/>
              </a:rPr>
              <a:t>) </a:t>
            </a:r>
            <a:r>
              <a:rPr lang="zh-TW" altLang="en-US" sz="1800" dirty="0">
                <a:latin typeface="標楷體" panose="03000509000000000000" pitchFamily="65" charset="-120"/>
                <a:ea typeface="標楷體" panose="03000509000000000000" pitchFamily="65" charset="-120"/>
              </a:rPr>
              <a:t>，台灣是一種高度集體主義的文化，展現出非常低的個人主義水平和典型的群體取向文化。與</a:t>
            </a:r>
            <a:r>
              <a:rPr lang="zh-CN" altLang="en-US" sz="1800" dirty="0">
                <a:latin typeface="標楷體" panose="03000509000000000000" pitchFamily="65" charset="-120"/>
                <a:ea typeface="標楷體" panose="03000509000000000000" pitchFamily="65" charset="-120"/>
              </a:rPr>
              <a:t>之</a:t>
            </a:r>
            <a:r>
              <a:rPr lang="zh-TW" altLang="en-US" sz="1800" dirty="0">
                <a:latin typeface="標楷體" panose="03000509000000000000" pitchFamily="65" charset="-120"/>
                <a:ea typeface="標楷體" panose="03000509000000000000" pitchFamily="65" charset="-120"/>
              </a:rPr>
              <a:t>相反，德國傾向於個人主義文化，強烈要求自己做出決定，為個人的幸福創造</a:t>
            </a:r>
            <a:r>
              <a:rPr lang="zh-CN" altLang="en-US" sz="1800" dirty="0">
                <a:latin typeface="標楷體" panose="03000509000000000000" pitchFamily="65" charset="-120"/>
                <a:ea typeface="標楷體" panose="03000509000000000000" pitchFamily="65" charset="-120"/>
              </a:rPr>
              <a:t>巨大</a:t>
            </a:r>
            <a:r>
              <a:rPr lang="zh-TW" altLang="en-US" sz="1800" dirty="0">
                <a:latin typeface="標楷體" panose="03000509000000000000" pitchFamily="65" charset="-120"/>
                <a:ea typeface="標楷體" panose="03000509000000000000" pitchFamily="65" charset="-120"/>
              </a:rPr>
              <a:t>的價值。</a:t>
            </a:r>
            <a:endParaRPr lang="en-US" altLang="zh-TW" sz="1800" dirty="0">
              <a:latin typeface="標楷體" panose="03000509000000000000" pitchFamily="65" charset="-120"/>
              <a:ea typeface="標楷體" panose="03000509000000000000" pitchFamily="65" charset="-120"/>
            </a:endParaRPr>
          </a:p>
          <a:p>
            <a:pPr>
              <a:lnSpc>
                <a:spcPct val="150000"/>
              </a:lnSpc>
              <a:spcBef>
                <a:spcPts val="1200"/>
              </a:spcBef>
            </a:pPr>
            <a:r>
              <a:rPr lang="en-US" altLang="zh-CN" sz="1800" dirty="0">
                <a:latin typeface="Times New Roman" panose="02020603050405020304" pitchFamily="18" charset="0"/>
                <a:cs typeface="Times New Roman" panose="02020603050405020304" pitchFamily="18" charset="0"/>
                <a:sym typeface="Arial" panose="020B0604020202020204" pitchFamily="34" charset="0"/>
              </a:rPr>
              <a:t>(</a:t>
            </a:r>
            <a:r>
              <a:rPr lang="en-US" altLang="zh-CN" sz="1800" dirty="0">
                <a:latin typeface="Times New Roman" panose="02020603050405020304" pitchFamily="18" charset="0"/>
                <a:cs typeface="Times New Roman" panose="02020603050405020304" pitchFamily="18" charset="0"/>
              </a:rPr>
              <a:t>Wu et al., 2008</a:t>
            </a:r>
            <a:r>
              <a:rPr lang="en-US" altLang="zh-CN" sz="1800" dirty="0">
                <a:latin typeface="Times New Roman" panose="02020603050405020304" pitchFamily="18" charset="0"/>
                <a:cs typeface="Times New Roman" panose="02020603050405020304" pitchFamily="18" charset="0"/>
                <a:sym typeface="Arial" panose="020B0604020202020204" pitchFamily="34" charset="0"/>
              </a:rPr>
              <a:t>)</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在顏色方面的研究表明，不同文化背景的人對網站背景顏色偏好不同。例如，在中國文化中，紅色是一種“快樂”的顏色，在大多數西方文化中，紅色被視為“激進”。</a:t>
            </a:r>
            <a:endParaRPr lang="en-US" altLang="zh-CN"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a:p>
            <a:pPr>
              <a:lnSpc>
                <a:spcPct val="150000"/>
              </a:lnSpc>
              <a:spcBef>
                <a:spcPts val="1200"/>
              </a:spcBef>
            </a:pP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根據</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現有</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的證據，我們認為對德國和台灣參與者的研究</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將</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基於文化特徵</a:t>
            </a:r>
            <a:r>
              <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來掩蓋顯著</a:t>
            </a:r>
            <a:r>
              <a:rPr lang="zh-TW"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rPr>
              <a:t>差異。 總共使用十項措施來清晰地了解參與者的種族和文化背景。</a:t>
            </a:r>
            <a:endParaRPr lang="zh-CN" altLang="en-US" sz="1800" dirty="0">
              <a:latin typeface="標楷體" panose="03000509000000000000" pitchFamily="65" charset="-120"/>
              <a:ea typeface="標楷體" panose="03000509000000000000" pitchFamily="65" charset="-120"/>
              <a:cs typeface="Times New Roman" panose="02020603050405020304" pitchFamily="18" charset="0"/>
              <a:sym typeface="Arial" panose="020B0604020202020204" pitchFamily="34" charset="0"/>
            </a:endParaRPr>
          </a:p>
        </p:txBody>
      </p:sp>
    </p:spTree>
    <p:extLst>
      <p:ext uri="{BB962C8B-B14F-4D97-AF65-F5344CB8AC3E}">
        <p14:creationId xmlns:p14="http://schemas.microsoft.com/office/powerpoint/2010/main" val="163383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2.4 Online store perception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spcBef>
                <a:spcPts val="1200"/>
              </a:spcBef>
            </a:pPr>
            <a:r>
              <a:rPr lang="en-US" altLang="zh-CN" sz="1800" dirty="0">
                <a:latin typeface="Times New Roman" panose="02020603050405020304" pitchFamily="18" charset="0"/>
                <a:cs typeface="Times New Roman" panose="02020603050405020304" pitchFamily="18" charset="0"/>
              </a:rPr>
              <a:t>Dailey and Heath (1999)</a:t>
            </a:r>
            <a:r>
              <a:rPr lang="zh-TW" altLang="en-US" sz="1800" dirty="0">
                <a:latin typeface="標楷體" panose="03000509000000000000" pitchFamily="65" charset="-120"/>
                <a:ea typeface="標楷體" panose="03000509000000000000" pitchFamily="65" charset="-120"/>
              </a:rPr>
              <a:t>據</a:t>
            </a:r>
            <a:r>
              <a:rPr lang="zh-CN" altLang="en-US" sz="1800" dirty="0">
                <a:latin typeface="標楷體" panose="03000509000000000000" pitchFamily="65" charset="-120"/>
                <a:ea typeface="標楷體" panose="03000509000000000000" pitchFamily="65" charset="-120"/>
              </a:rPr>
              <a:t>研究發現網站的氣氛確實會影響消費者的行為意圖。</a:t>
            </a:r>
            <a:r>
              <a:rPr lang="zh-TW" altLang="en-US" sz="1800" dirty="0">
                <a:latin typeface="標楷體" panose="03000509000000000000" pitchFamily="65" charset="-120"/>
                <a:ea typeface="標楷體" panose="03000509000000000000" pitchFamily="65" charset="-120"/>
              </a:rPr>
              <a:t>宜人的網上商店環境會導致更高的客戶愉悅度和興奮度，導致購買行為</a:t>
            </a:r>
            <a:r>
              <a:rPr lang="zh-CN" altLang="en-US" sz="1800" dirty="0">
                <a:latin typeface="標楷體" panose="03000509000000000000" pitchFamily="65" charset="-120"/>
                <a:ea typeface="標楷體" panose="03000509000000000000" pitchFamily="65" charset="-12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(Eroglu</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rPr>
              <a:t>Machleit</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Davis</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2003)</a:t>
            </a:r>
            <a:endPar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endParaRPr>
          </a:p>
        </p:txBody>
      </p:sp>
    </p:spTree>
    <p:extLst>
      <p:ext uri="{BB962C8B-B14F-4D97-AF65-F5344CB8AC3E}">
        <p14:creationId xmlns:p14="http://schemas.microsoft.com/office/powerpoint/2010/main" val="1011629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2.5 Perceived usefulness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lnSpc>
                <a:spcPct val="150000"/>
              </a:lnSpc>
              <a:spcBef>
                <a:spcPts val="1200"/>
              </a:spcBef>
            </a:pPr>
            <a:r>
              <a:rPr lang="zh-TW" altLang="en-US" sz="1800" dirty="0">
                <a:latin typeface="標楷體" panose="03000509000000000000" pitchFamily="65" charset="-120"/>
                <a:ea typeface="標楷體" panose="03000509000000000000" pitchFamily="65" charset="-120"/>
              </a:rPr>
              <a:t>根據</a:t>
            </a:r>
            <a:r>
              <a:rPr lang="en-US" altLang="zh-CN" sz="1800" dirty="0">
                <a:latin typeface="Times New Roman" panose="02020603050405020304" pitchFamily="18" charset="0"/>
                <a:cs typeface="Times New Roman" panose="02020603050405020304" pitchFamily="18" charset="0"/>
              </a:rPr>
              <a:t>Mawhinney and Lederer (1990)</a:t>
            </a:r>
            <a:r>
              <a:rPr lang="zh-TW" altLang="en-US" sz="1800" dirty="0">
                <a:latin typeface="標楷體" panose="03000509000000000000" pitchFamily="65" charset="-120"/>
                <a:ea typeface="標楷體" panose="03000509000000000000" pitchFamily="65" charset="-120"/>
              </a:rPr>
              <a:t>，信息系統的感知有用性與客戶滿意度密切相關。當客戶接觸到互動式購物體驗時預期會</a:t>
            </a:r>
            <a:r>
              <a:rPr lang="zh-CN" altLang="en-US" sz="1800" dirty="0">
                <a:latin typeface="標楷體" panose="03000509000000000000" pitchFamily="65" charset="-120"/>
                <a:ea typeface="標楷體" panose="03000509000000000000" pitchFamily="65" charset="-120"/>
              </a:rPr>
              <a:t>影響</a:t>
            </a:r>
            <a:r>
              <a:rPr lang="zh-TW" altLang="en-US" sz="1800" dirty="0">
                <a:latin typeface="標楷體" panose="03000509000000000000" pitchFamily="65" charset="-120"/>
                <a:ea typeface="標楷體" panose="03000509000000000000" pitchFamily="65" charset="-120"/>
              </a:rPr>
              <a:t>網站的有用性和易用性</a:t>
            </a:r>
            <a:r>
              <a:rPr lang="en-US" altLang="zh-TW" sz="1800" dirty="0">
                <a:latin typeface="Times New Roman" panose="02020603050405020304" pitchFamily="18" charset="0"/>
                <a:cs typeface="Times New Roman" panose="02020603050405020304" pitchFamily="18" charset="0"/>
              </a:rPr>
              <a:t>(</a:t>
            </a:r>
            <a:r>
              <a:rPr lang="en-US" altLang="zh-CN" sz="1800" dirty="0">
                <a:latin typeface="Times New Roman" panose="02020603050405020304" pitchFamily="18" charset="0"/>
                <a:cs typeface="Times New Roman" panose="02020603050405020304" pitchFamily="18" charset="0"/>
              </a:rPr>
              <a:t>Childers, </a:t>
            </a:r>
            <a:r>
              <a:rPr lang="en-US" altLang="zh-CN" sz="1800" dirty="0" err="1">
                <a:latin typeface="Times New Roman" panose="02020603050405020304" pitchFamily="18" charset="0"/>
                <a:cs typeface="Times New Roman" panose="02020603050405020304" pitchFamily="18" charset="0"/>
              </a:rPr>
              <a:t>Carr</a:t>
            </a:r>
            <a:r>
              <a:rPr lang="en-US" altLang="zh-CN" sz="1800" dirty="0">
                <a:latin typeface="Times New Roman" panose="02020603050405020304" pitchFamily="18" charset="0"/>
                <a:cs typeface="Times New Roman" panose="02020603050405020304" pitchFamily="18" charset="0"/>
              </a:rPr>
              <a:t>, Peck, &amp; Carson, 2001</a:t>
            </a:r>
            <a:r>
              <a:rPr lang="en-US" altLang="zh-TW" sz="1800" dirty="0">
                <a:latin typeface="Times New Roman" panose="02020603050405020304" pitchFamily="18" charset="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如果消費者認為網站沒有用處，那麼他們不太可能使用網站，因此將此變量添加到研究框架中。</a:t>
            </a:r>
            <a:endParaRPr lang="zh-CN" altLang="en-US"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endParaRPr>
          </a:p>
        </p:txBody>
      </p:sp>
    </p:spTree>
    <p:extLst>
      <p:ext uri="{BB962C8B-B14F-4D97-AF65-F5344CB8AC3E}">
        <p14:creationId xmlns:p14="http://schemas.microsoft.com/office/powerpoint/2010/main" val="1298859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菱形网格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19_TF03031015" id="{4D6D15B2-A3EB-4896-B32E-5E1845D70213}" vid="{3C8FFD1D-C814-4C51-B282-C32E538AEF55}"/>
    </a:ext>
  </a:extLst>
</a:theme>
</file>

<file path=ppt/theme/theme2.xml><?xml version="1.0" encoding="utf-8"?>
<a:theme xmlns:a="http://schemas.openxmlformats.org/drawingml/2006/main" name="Office 主题">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菱形网格业务演示文稿（宽屏）</Template>
  <TotalTime>4308</TotalTime>
  <Words>2008</Words>
  <Application>Microsoft Office PowerPoint</Application>
  <PresentationFormat>宽屏</PresentationFormat>
  <Paragraphs>117</Paragraphs>
  <Slides>27</Slides>
  <Notes>27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27</vt:i4>
      </vt:variant>
    </vt:vector>
  </HeadingPairs>
  <TitlesOfParts>
    <vt:vector size="33" baseType="lpstr">
      <vt:lpstr>微软雅黑</vt:lpstr>
      <vt:lpstr>幼圆</vt:lpstr>
      <vt:lpstr>標楷體</vt:lpstr>
      <vt:lpstr>Arial</vt:lpstr>
      <vt:lpstr>Times New Roman</vt:lpstr>
      <vt:lpstr>菱形网格 16x9</vt:lpstr>
      <vt:lpstr>用戶界面設計對消費者認知的影響：跨文化比較 The influence of user interface design on consumer perceptions: A cross-cultural comparison </vt:lpstr>
      <vt:lpstr>Abstract</vt:lpstr>
      <vt:lpstr>1. Introduction</vt:lpstr>
      <vt:lpstr>2. Literature review</vt:lpstr>
      <vt:lpstr>2.1 Color</vt:lpstr>
      <vt:lpstr>2.2 Price</vt:lpstr>
      <vt:lpstr>2.3 Culture</vt:lpstr>
      <vt:lpstr>2.4 Online store perception</vt:lpstr>
      <vt:lpstr>2.5 Perceived usefulness</vt:lpstr>
      <vt:lpstr>2.6 Trust</vt:lpstr>
      <vt:lpstr>2.7 Emotion</vt:lpstr>
      <vt:lpstr>3. Methodology—3.1 Research framework</vt:lpstr>
      <vt:lpstr>3.2 Experimental design and manupulation</vt:lpstr>
      <vt:lpstr>3.3 Procedures</vt:lpstr>
      <vt:lpstr>3.4 Measurements</vt:lpstr>
      <vt:lpstr>4. Data analysis—4.1 Participants</vt:lpstr>
      <vt:lpstr>4.2 Manipulation check</vt:lpstr>
      <vt:lpstr>4.3 Reliablity and validity</vt:lpstr>
      <vt:lpstr>4.4 ANOVA</vt:lpstr>
      <vt:lpstr>4.4 ANOVA</vt:lpstr>
      <vt:lpstr>4.4 ANOVA</vt:lpstr>
      <vt:lpstr>4.4 ANOVA</vt:lpstr>
      <vt:lpstr>4.4 ANOVA</vt:lpstr>
      <vt:lpstr>4.4 ANOVA</vt:lpstr>
      <vt:lpstr>4.4 ANOVA</vt:lpstr>
      <vt:lpstr>4.4 ANOVA</vt:lpstr>
      <vt:lpstr>5. Discussion and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标题布局</dc:title>
  <dc:creator>Peter</dc:creator>
  <cp:lastModifiedBy>Peter</cp:lastModifiedBy>
  <cp:revision>866</cp:revision>
  <dcterms:created xsi:type="dcterms:W3CDTF">2019-09-16T13:12:30Z</dcterms:created>
  <dcterms:modified xsi:type="dcterms:W3CDTF">2019-10-07T04:01:05Z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